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7" r:id="rId2"/>
    <p:sldId id="470" r:id="rId3"/>
    <p:sldId id="471" r:id="rId4"/>
    <p:sldId id="480" r:id="rId5"/>
    <p:sldId id="481" r:id="rId6"/>
    <p:sldId id="499" r:id="rId7"/>
    <p:sldId id="489" r:id="rId8"/>
    <p:sldId id="342" r:id="rId9"/>
    <p:sldId id="492" r:id="rId10"/>
    <p:sldId id="495" r:id="rId11"/>
    <p:sldId id="494" r:id="rId12"/>
    <p:sldId id="288" r:id="rId13"/>
    <p:sldId id="515" r:id="rId14"/>
    <p:sldId id="493" r:id="rId15"/>
    <p:sldId id="325" r:id="rId16"/>
    <p:sldId id="326" r:id="rId17"/>
    <p:sldId id="291" r:id="rId18"/>
    <p:sldId id="327" r:id="rId19"/>
    <p:sldId id="292" r:id="rId20"/>
    <p:sldId id="333" r:id="rId21"/>
    <p:sldId id="329" r:id="rId22"/>
    <p:sldId id="331" r:id="rId23"/>
    <p:sldId id="485" r:id="rId24"/>
    <p:sldId id="486" r:id="rId25"/>
    <p:sldId id="330" r:id="rId26"/>
    <p:sldId id="293" r:id="rId27"/>
    <p:sldId id="297" r:id="rId28"/>
    <p:sldId id="487" r:id="rId29"/>
    <p:sldId id="335" r:id="rId30"/>
    <p:sldId id="336" r:id="rId31"/>
    <p:sldId id="334" r:id="rId32"/>
    <p:sldId id="484" r:id="rId33"/>
    <p:sldId id="332" r:id="rId34"/>
    <p:sldId id="337" r:id="rId35"/>
    <p:sldId id="482" r:id="rId36"/>
    <p:sldId id="488" r:id="rId37"/>
    <p:sldId id="483" r:id="rId38"/>
    <p:sldId id="294" r:id="rId39"/>
    <p:sldId id="295" r:id="rId40"/>
    <p:sldId id="305" r:id="rId41"/>
    <p:sldId id="474" r:id="rId42"/>
    <p:sldId id="339" r:id="rId43"/>
    <p:sldId id="500" r:id="rId44"/>
    <p:sldId id="296" r:id="rId45"/>
    <p:sldId id="303" r:id="rId46"/>
    <p:sldId id="501" r:id="rId47"/>
    <p:sldId id="345" r:id="rId48"/>
    <p:sldId id="503" r:id="rId49"/>
    <p:sldId id="498" r:id="rId50"/>
    <p:sldId id="502" r:id="rId51"/>
    <p:sldId id="516" r:id="rId52"/>
    <p:sldId id="298" r:id="rId53"/>
    <p:sldId id="299" r:id="rId54"/>
    <p:sldId id="300" r:id="rId55"/>
    <p:sldId id="301" r:id="rId56"/>
    <p:sldId id="302" r:id="rId57"/>
    <p:sldId id="497" r:id="rId58"/>
    <p:sldId id="504" r:id="rId59"/>
    <p:sldId id="505" r:id="rId60"/>
    <p:sldId id="506" r:id="rId61"/>
    <p:sldId id="507" r:id="rId62"/>
    <p:sldId id="508" r:id="rId63"/>
    <p:sldId id="511" r:id="rId64"/>
    <p:sldId id="512" r:id="rId65"/>
    <p:sldId id="513" r:id="rId66"/>
    <p:sldId id="414" r:id="rId67"/>
    <p:sldId id="514" r:id="rId68"/>
    <p:sldId id="462" r:id="rId69"/>
    <p:sldId id="510" r:id="rId70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3">
          <p15:clr>
            <a:srgbClr val="A4A3A4"/>
          </p15:clr>
        </p15:guide>
        <p15:guide id="2" orient="horz" pos="529">
          <p15:clr>
            <a:srgbClr val="A4A3A4"/>
          </p15:clr>
        </p15:guide>
        <p15:guide id="3" pos="420">
          <p15:clr>
            <a:srgbClr val="A4A3A4"/>
          </p15:clr>
        </p15:guide>
        <p15:guide id="4" pos="5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910"/>
    <a:srgbClr val="FF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4" autoAdjust="0"/>
    <p:restoredTop sz="83277" autoAdjust="0"/>
  </p:normalViewPr>
  <p:slideViewPr>
    <p:cSldViewPr snapToGrid="0" snapToObjects="1">
      <p:cViewPr varScale="1">
        <p:scale>
          <a:sx n="128" d="100"/>
          <a:sy n="128" d="100"/>
        </p:scale>
        <p:origin x="2000" y="168"/>
      </p:cViewPr>
      <p:guideLst>
        <p:guide orient="horz" pos="3893"/>
        <p:guide orient="horz" pos="529"/>
        <p:guide pos="420"/>
        <p:guide pos="53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8AC3-F4B5-4C78-9E4B-BF1FBBA066E7}" type="datetimeFigureOut">
              <a:rPr lang="en-AU" smtClean="0"/>
              <a:t>10/4/19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09AE0-EF29-4A28-BA56-D195669524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8506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04933-2342-4CA2-920D-6CFAE4AF42F0}" type="datetimeFigureOut">
              <a:rPr lang="en-US" smtClean="0"/>
              <a:pPr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C508-9378-416B-A78D-286D55287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5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5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488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978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79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25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635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76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3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798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89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859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25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553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6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887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4922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15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0659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8932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075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90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1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81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591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99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57486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1627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56708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087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49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330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70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32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4146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6611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:notes"/>
          <p:cNvSpPr txBox="1">
            <a:spLocks noGrp="1"/>
          </p:cNvSpPr>
          <p:nvPr>
            <p:ph type="sldNum" idx="12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796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85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5308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86357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44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330bb61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be330bb61_0_1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be330bb61_0_10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8204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7704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55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09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8743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918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111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116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7085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242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44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8812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9413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052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883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027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637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8C508-9378-416B-A78D-286D55287404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7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8C508-9378-416B-A78D-286D55287404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18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97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58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8897 CIC 4x3 PPT_fro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26143" y="3937000"/>
            <a:ext cx="6368143" cy="1360714"/>
          </a:xfrm>
        </p:spPr>
        <p:txBody>
          <a:bodyPr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6750" y="6568841"/>
            <a:ext cx="3759200" cy="2124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ts val="1680"/>
              </a:lnSpc>
            </a:pPr>
            <a:r>
              <a:rPr lang="en-AU" sz="1200" cap="all" baseline="0" noProof="0" dirty="0">
                <a:solidFill>
                  <a:schemeClr val="bg1"/>
                </a:solidFill>
              </a:rPr>
              <a:t>uts </a:t>
            </a:r>
            <a:r>
              <a:rPr lang="en-AU" sz="1200" cap="all" baseline="0" noProof="0" dirty="0" err="1">
                <a:solidFill>
                  <a:schemeClr val="bg1"/>
                </a:solidFill>
              </a:rPr>
              <a:t>cricos</a:t>
            </a:r>
            <a:r>
              <a:rPr lang="en-AU" sz="1200" cap="all" baseline="0" noProof="0" dirty="0">
                <a:solidFill>
                  <a:schemeClr val="bg1"/>
                </a:solidFill>
              </a:rPr>
              <a:t> provider code: 00099f</a:t>
            </a:r>
          </a:p>
        </p:txBody>
      </p:sp>
      <p:pic>
        <p:nvPicPr>
          <p:cNvPr id="10" name="Picture 9" descr="CIC logo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200" y="5754135"/>
            <a:ext cx="1943100" cy="554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914" y="424267"/>
            <a:ext cx="1274067" cy="5273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8897 CIC 4x3 PPT_inside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b="0">
                <a:solidFill>
                  <a:srgbClr val="8CB7C7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>
            <a:lvl2pPr>
              <a:defRPr b="0"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81700" y="6576728"/>
            <a:ext cx="2895600" cy="207364"/>
          </a:xfrm>
        </p:spPr>
        <p:txBody>
          <a:bodyPr anchor="ctr"/>
          <a:lstStyle>
            <a:lvl1pPr>
              <a:defRPr sz="1200"/>
            </a:lvl1pPr>
          </a:lstStyle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2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81700" y="6558906"/>
            <a:ext cx="2895600" cy="2308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lnSpc>
                <a:spcPts val="1800"/>
              </a:lnSpc>
              <a:defRPr sz="1500" b="0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AU"/>
              <a:t>health.uts.edu.au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000" b="0" i="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600"/>
        </a:lnSpc>
        <a:spcBef>
          <a:spcPts val="0"/>
        </a:spcBef>
        <a:spcAft>
          <a:spcPts val="900"/>
        </a:spcAft>
        <a:buFontTx/>
        <a:buNone/>
        <a:defRPr sz="2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9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ts val="2200"/>
        </a:lnSpc>
        <a:spcBef>
          <a:spcPts val="0"/>
        </a:spcBef>
        <a:spcAft>
          <a:spcPts val="12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18/05/duplex-ai-system-for-natural-conversation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enturebeat.com/2018/12/17/geoffrey-hinton-and-demis-hassabis-agi-is-nowhere-close-to-being-a-reality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10" Type="http://schemas.openxmlformats.org/officeDocument/2006/relationships/image" Target="../media/image130.png"/><Relationship Id="rId4" Type="http://schemas.openxmlformats.org/officeDocument/2006/relationships/image" Target="../media/image70.png"/><Relationship Id="rId9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ilash.awati@uts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xander.Scriven@uts.edu.au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8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240.png"/><Relationship Id="rId5" Type="http://schemas.openxmlformats.org/officeDocument/2006/relationships/image" Target="../media/image200.png"/><Relationship Id="rId10" Type="http://schemas.openxmlformats.org/officeDocument/2006/relationships/image" Target="../media/image23.png"/><Relationship Id="rId4" Type="http://schemas.openxmlformats.org/officeDocument/2006/relationships/image" Target="../media/image190.png"/><Relationship Id="rId9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3.docx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2.docx"/><Relationship Id="rId9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package" Target="../embeddings/Microsoft_Word_Document6.docx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1.png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png"/><Relationship Id="rId11" Type="http://schemas.openxmlformats.org/officeDocument/2006/relationships/package" Target="../embeddings/Microsoft_Word_Document5.docx"/><Relationship Id="rId5" Type="http://schemas.openxmlformats.org/officeDocument/2006/relationships/image" Target="../media/image39.png"/><Relationship Id="rId10" Type="http://schemas.openxmlformats.org/officeDocument/2006/relationships/image" Target="../media/image19.emf"/><Relationship Id="rId4" Type="http://schemas.openxmlformats.org/officeDocument/2006/relationships/image" Target="../media/image200.png"/><Relationship Id="rId9" Type="http://schemas.openxmlformats.org/officeDocument/2006/relationships/package" Target="../embeddings/Microsoft_Word_Document4.docx"/><Relationship Id="rId1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Word_Document8.docx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0809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47.xml"/><Relationship Id="rId7" Type="http://schemas.openxmlformats.org/officeDocument/2006/relationships/image" Target="https://upload.wikimedia.org/wikipedia/commons/thumb/8/88/Logistic-curve.svg/1200px-Logistic-curve.svg.png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9.docx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0.docx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1.docx"/><Relationship Id="rId9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2.docx"/><Relationship Id="rId9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3.docx"/><Relationship Id="rId9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4.docx"/><Relationship Id="rId9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10.png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15.docx"/><Relationship Id="rId9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2.emf"/><Relationship Id="rId10" Type="http://schemas.openxmlformats.org/officeDocument/2006/relationships/image" Target="../media/image82.png"/><Relationship Id="rId4" Type="http://schemas.openxmlformats.org/officeDocument/2006/relationships/package" Target="../embeddings/Microsoft_Word_Document16.docx"/><Relationship Id="rId9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79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png"/><Relationship Id="rId11" Type="http://schemas.openxmlformats.org/officeDocument/2006/relationships/image" Target="../media/image85.png"/><Relationship Id="rId5" Type="http://schemas.openxmlformats.org/officeDocument/2006/relationships/image" Target="../media/image72.emf"/><Relationship Id="rId10" Type="http://schemas.openxmlformats.org/officeDocument/2006/relationships/image" Target="../media/image82.png"/><Relationship Id="rId4" Type="http://schemas.openxmlformats.org/officeDocument/2006/relationships/package" Target="../embeddings/Microsoft_Word_Document17.docx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png"/><Relationship Id="rId5" Type="http://schemas.openxmlformats.org/officeDocument/2006/relationships/image" Target="../media/image72.emf"/><Relationship Id="rId10" Type="http://schemas.openxmlformats.org/officeDocument/2006/relationships/image" Target="../media/image91.png"/><Relationship Id="rId4" Type="http://schemas.openxmlformats.org/officeDocument/2006/relationships/package" Target="../embeddings/Microsoft_Word_Document18.docx"/><Relationship Id="rId9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HZwWFHWa-w" TargetMode="External"/><Relationship Id="rId4" Type="http://schemas.openxmlformats.org/officeDocument/2006/relationships/hyperlink" Target="https://www.youtube.com/watch?v=WnqQrPNYz5Q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376" y="3726924"/>
            <a:ext cx="6286910" cy="1350819"/>
          </a:xfrm>
        </p:spPr>
        <p:txBody>
          <a:bodyPr/>
          <a:lstStyle/>
          <a:p>
            <a:r>
              <a:rPr lang="en-AU" dirty="0"/>
              <a:t>Deep Learning</a:t>
            </a:r>
            <a:br>
              <a:rPr lang="en-AU" dirty="0"/>
            </a:br>
            <a:br>
              <a:rPr lang="en-AU" sz="2400" dirty="0"/>
            </a:br>
            <a:r>
              <a:rPr lang="en-AU" sz="2400" dirty="0"/>
              <a:t>Lecture 1 </a:t>
            </a:r>
            <a:r>
              <a:rPr lang="mr-IN" sz="2400" dirty="0"/>
              <a:t>–</a:t>
            </a:r>
            <a:r>
              <a:rPr lang="en-AU" sz="2400" dirty="0"/>
              <a:t> INTRODUCTION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81700" y="6520635"/>
            <a:ext cx="2895600" cy="207364"/>
          </a:xfrm>
        </p:spPr>
        <p:txBody>
          <a:bodyPr/>
          <a:lstStyle/>
          <a:p>
            <a:r>
              <a:rPr lang="en-AU" dirty="0"/>
              <a:t>utscic.edu.au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" name="Google Shape;405;p45">
            <a:extLst>
              <a:ext uri="{FF2B5EF4-FFF2-40B4-BE49-F238E27FC236}">
                <a16:creationId xmlns:a16="http://schemas.microsoft.com/office/drawing/2014/main" id="{F68F8B62-F190-864C-9E45-C041FDD9720C}"/>
              </a:ext>
            </a:extLst>
          </p:cNvPr>
          <p:cNvSpPr txBox="1">
            <a:spLocks/>
          </p:cNvSpPr>
          <p:nvPr/>
        </p:nvSpPr>
        <p:spPr>
          <a:xfrm>
            <a:off x="419100" y="39332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An A.I Example</a:t>
            </a:r>
            <a:endParaRPr lang="en-US" dirty="0"/>
          </a:p>
        </p:txBody>
      </p:sp>
      <p:sp>
        <p:nvSpPr>
          <p:cNvPr id="4" name="Google Shape;317;p31">
            <a:extLst>
              <a:ext uri="{FF2B5EF4-FFF2-40B4-BE49-F238E27FC236}">
                <a16:creationId xmlns:a16="http://schemas.microsoft.com/office/drawing/2014/main" id="{7C6B31CD-5032-B24A-8C4F-86762B5A4B7C}"/>
              </a:ext>
            </a:extLst>
          </p:cNvPr>
          <p:cNvSpPr txBox="1">
            <a:spLocks/>
          </p:cNvSpPr>
          <p:nvPr/>
        </p:nvSpPr>
        <p:spPr>
          <a:xfrm>
            <a:off x="417300" y="1307724"/>
            <a:ext cx="8726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AU" i="1">
                <a:solidFill>
                  <a:srgbClr val="7F7F7F"/>
                </a:solidFill>
              </a:rPr>
              <a:t>Google Duplex (Voice assistant booking stunt)</a:t>
            </a:r>
            <a:endParaRPr lang="en-AU" sz="3200" i="1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20;p31">
            <a:extLst>
              <a:ext uri="{FF2B5EF4-FFF2-40B4-BE49-F238E27FC236}">
                <a16:creationId xmlns:a16="http://schemas.microsoft.com/office/drawing/2014/main" id="{A531BF3A-398B-7449-BB3A-62558E2B1C02}"/>
              </a:ext>
            </a:extLst>
          </p:cNvPr>
          <p:cNvSpPr txBox="1"/>
          <p:nvPr/>
        </p:nvSpPr>
        <p:spPr>
          <a:xfrm>
            <a:off x="417300" y="2641741"/>
            <a:ext cx="8174700" cy="3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800" i="1" dirty="0"/>
              <a:t>‘</a:t>
            </a:r>
            <a:r>
              <a:rPr lang="en-AU" sz="1800" b="1" i="1" dirty="0"/>
              <a:t>Enter Duplex</a:t>
            </a:r>
            <a:r>
              <a:rPr lang="en-AU" sz="1800" i="1" dirty="0"/>
              <a:t> </a:t>
            </a:r>
            <a:br>
              <a:rPr lang="en-AU" sz="1800" i="1" dirty="0"/>
            </a:br>
            <a:r>
              <a:rPr lang="en-AU" sz="1800" i="1" dirty="0"/>
              <a:t>Google Duplex’s conversations sound natural thanks to advances in understanding, interacting, timing, and speaking.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sz="1800" i="1" dirty="0"/>
              <a:t>At the core of Duplex is a </a:t>
            </a:r>
            <a:r>
              <a:rPr lang="en-AU" sz="1800" i="1" dirty="0">
                <a:highlight>
                  <a:srgbClr val="FFFF00"/>
                </a:highlight>
              </a:rPr>
              <a:t>recurrent neural network (RNN)</a:t>
            </a:r>
            <a:r>
              <a:rPr lang="en-AU" sz="1800" i="1" dirty="0"/>
              <a:t> designed to cope with these challenges, built using TensorFlow Extended (TFX). To obtain its high precision, </a:t>
            </a:r>
            <a:r>
              <a:rPr lang="en-AU" sz="1800" b="1" i="1" dirty="0"/>
              <a:t>we trained Duplex’s RNN on a corpus of anonymized phone conversation data</a:t>
            </a:r>
            <a:r>
              <a:rPr lang="en-AU" sz="1800" i="1" dirty="0"/>
              <a:t>.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800" i="1" u="sng" dirty="0">
                <a:solidFill>
                  <a:schemeClr val="hlink"/>
                </a:solidFill>
                <a:hlinkClick r:id="rId3"/>
              </a:rPr>
              <a:t>https://ai.googleblog.com/2018/05/duplex-ai-system-for-natural-conversation.html</a:t>
            </a:r>
            <a:r>
              <a:rPr lang="en-AU" sz="1800" i="1" dirty="0"/>
              <a:t> </a:t>
            </a:r>
            <a:endParaRPr sz="1800" i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167415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D29602D1-E058-084D-B0EF-DF34B9F58066}"/>
              </a:ext>
            </a:extLst>
          </p:cNvPr>
          <p:cNvSpPr txBox="1">
            <a:spLocks/>
          </p:cNvSpPr>
          <p:nvPr/>
        </p:nvSpPr>
        <p:spPr>
          <a:xfrm>
            <a:off x="419100" y="39332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In other words…..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8EC149DF-C97B-3147-8B6F-8D1DBCE6FDE0}"/>
              </a:ext>
            </a:extLst>
          </p:cNvPr>
          <p:cNvSpPr txBox="1"/>
          <p:nvPr/>
        </p:nvSpPr>
        <p:spPr>
          <a:xfrm>
            <a:off x="4997657" y="1724110"/>
            <a:ext cx="3802215" cy="262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AU" i="1" dirty="0"/>
              <a:t>Hassabis cautions that they by no means suggest AGI is around the corner — far from it. Unlike the AI systems of today, he says, people draw on intrinsic knowledge about the world to perform prediction and planning….</a:t>
            </a:r>
            <a:br>
              <a:rPr lang="en-AU" i="1" dirty="0"/>
            </a:br>
            <a:endParaRPr lang="en-AU" i="1" dirty="0"/>
          </a:p>
          <a:p>
            <a:pPr lvl="0" algn="ctr">
              <a:buClr>
                <a:schemeClr val="dk1"/>
              </a:buClr>
              <a:buSzPts val="1100"/>
            </a:pPr>
            <a:endParaRPr lang="en-AU" i="1" dirty="0"/>
          </a:p>
          <a:p>
            <a:pPr lvl="0" algn="ctr">
              <a:buClr>
                <a:schemeClr val="dk1"/>
              </a:buClr>
              <a:buSzPts val="1100"/>
            </a:pPr>
            <a:br>
              <a:rPr lang="en-AU" i="1" dirty="0"/>
            </a:br>
            <a:r>
              <a:rPr lang="en-AU" i="1" dirty="0"/>
              <a:t> We don’t have systems that can transfer in an efficient way knowledge they have from one domain to the next. I think you need things like concepts or extractions to do that</a:t>
            </a:r>
            <a:endParaRPr sz="1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C31BA-7E93-BD40-96EF-657D3D59A8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35" y="1429142"/>
            <a:ext cx="4176507" cy="2621749"/>
          </a:xfrm>
          <a:prstGeom prst="rect">
            <a:avLst/>
          </a:prstGeom>
        </p:spPr>
      </p:pic>
      <p:sp>
        <p:nvSpPr>
          <p:cNvPr id="9" name="Google Shape;320;p31">
            <a:extLst>
              <a:ext uri="{FF2B5EF4-FFF2-40B4-BE49-F238E27FC236}">
                <a16:creationId xmlns:a16="http://schemas.microsoft.com/office/drawing/2014/main" id="{F120BA31-A1A3-4F4A-839B-950ECD02630C}"/>
              </a:ext>
            </a:extLst>
          </p:cNvPr>
          <p:cNvSpPr txBox="1"/>
          <p:nvPr/>
        </p:nvSpPr>
        <p:spPr>
          <a:xfrm>
            <a:off x="659093" y="4788309"/>
            <a:ext cx="3802215" cy="147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https://venturebeat.com/2018/12/17/geoffrey-hinton-and-demis-hassabis-agi-is-nowhere-close-to-being-a-reality/</a:t>
            </a:r>
            <a:endParaRPr sz="1800" i="1" dirty="0"/>
          </a:p>
        </p:txBody>
      </p:sp>
    </p:spTree>
    <p:extLst>
      <p:ext uri="{BB962C8B-B14F-4D97-AF65-F5344CB8AC3E}">
        <p14:creationId xmlns:p14="http://schemas.microsoft.com/office/powerpoint/2010/main" val="413382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To be perfectly blunt…..</a:t>
            </a:r>
            <a:endParaRPr lang="en-US" dirty="0"/>
          </a:p>
        </p:txBody>
      </p:sp>
      <p:sp>
        <p:nvSpPr>
          <p:cNvPr id="7" name="Google Shape;320;p31">
            <a:extLst>
              <a:ext uri="{FF2B5EF4-FFF2-40B4-BE49-F238E27FC236}">
                <a16:creationId xmlns:a16="http://schemas.microsoft.com/office/drawing/2014/main" id="{5C77B055-2AC2-EF46-B9E2-E1A8331F3971}"/>
              </a:ext>
            </a:extLst>
          </p:cNvPr>
          <p:cNvSpPr txBox="1"/>
          <p:nvPr/>
        </p:nvSpPr>
        <p:spPr>
          <a:xfrm>
            <a:off x="679451" y="2468883"/>
            <a:ext cx="3892549" cy="173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AU" sz="2600" i="1" dirty="0"/>
              <a:t>“All the impressive achievements of deep learning amount to just curve fitting” </a:t>
            </a:r>
            <a:br>
              <a:rPr lang="en-AU" sz="2600" i="1" dirty="0"/>
            </a:br>
            <a:br>
              <a:rPr lang="en-AU" sz="2600" i="1" dirty="0"/>
            </a:br>
            <a:r>
              <a:rPr lang="en-AU" sz="2600" i="1" dirty="0"/>
              <a:t>– Judea Pearl</a:t>
            </a:r>
            <a:endParaRPr lang="en-US" sz="2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175DB1-3640-DC44-B638-7892710EF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7065" y="2070182"/>
            <a:ext cx="3894128" cy="25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17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05;p45">
            <a:extLst>
              <a:ext uri="{FF2B5EF4-FFF2-40B4-BE49-F238E27FC236}">
                <a16:creationId xmlns:a16="http://schemas.microsoft.com/office/drawing/2014/main" id="{6E6FD6CF-F193-DB42-A9AC-97E320979225}"/>
              </a:ext>
            </a:extLst>
          </p:cNvPr>
          <p:cNvSpPr txBox="1">
            <a:spLocks/>
          </p:cNvSpPr>
          <p:nvPr/>
        </p:nvSpPr>
        <p:spPr>
          <a:xfrm>
            <a:off x="512303" y="560473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Visually speaking…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F3DAF-8944-ED43-9110-C88FDD47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04" y="1442002"/>
            <a:ext cx="4064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664899" y="2333745"/>
            <a:ext cx="5688413" cy="72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(An introduction to)</a:t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304800" algn="ctr" rtl="0">
              <a:lnSpc>
                <a:spcPct val="108333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31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WHAT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WHY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[WHAT]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6" name="Google Shape;326;p38">
            <a:extLst>
              <a:ext uri="{FF2B5EF4-FFF2-40B4-BE49-F238E27FC236}">
                <a16:creationId xmlns:a16="http://schemas.microsoft.com/office/drawing/2014/main" id="{5B069275-A762-FC4D-B712-3A81E6BCF9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048" y="1806478"/>
            <a:ext cx="6134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297D4-CCF3-E348-8302-EE9B263E40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382" y="3797889"/>
            <a:ext cx="3119867" cy="16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66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MODEL OF A NEURON</a:t>
            </a:r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39052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neuron is an information processing unit fundamental to a neural network.  Neurons have three characteristics: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set of input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synapses (connecting links)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each with a weight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function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sum the input signals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limit the output range of the neuron</a:t>
            </a:r>
            <a:endParaRPr sz="18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297" y="1160748"/>
            <a:ext cx="3898427" cy="4795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5981700" y="711762"/>
            <a:ext cx="13901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input synapses</a:t>
            </a:r>
            <a:endParaRPr/>
          </a:p>
        </p:txBody>
      </p:sp>
      <p:sp>
        <p:nvSpPr>
          <p:cNvPr id="358" name="Google Shape;358;p40"/>
          <p:cNvSpPr txBox="1"/>
          <p:nvPr/>
        </p:nvSpPr>
        <p:spPr>
          <a:xfrm>
            <a:off x="5062384" y="3868738"/>
            <a:ext cx="15376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adding function</a:t>
            </a:r>
            <a:endParaRPr dirty="0"/>
          </a:p>
        </p:txBody>
      </p:sp>
      <p:cxnSp>
        <p:nvCxnSpPr>
          <p:cNvPr id="359" name="Google Shape;359;p40"/>
          <p:cNvCxnSpPr/>
          <p:nvPr/>
        </p:nvCxnSpPr>
        <p:spPr>
          <a:xfrm rot="10800000" flipH="1">
            <a:off x="5761703" y="2762865"/>
            <a:ext cx="452284" cy="1105873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0" name="Google Shape;360;p40"/>
          <p:cNvSpPr txBox="1"/>
          <p:nvPr/>
        </p:nvSpPr>
        <p:spPr>
          <a:xfrm>
            <a:off x="5144773" y="4428157"/>
            <a:ext cx="1790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endParaRPr dirty="0"/>
          </a:p>
        </p:txBody>
      </p:sp>
      <p:cxnSp>
        <p:nvCxnSpPr>
          <p:cNvPr id="361" name="Google Shape;361;p40"/>
          <p:cNvCxnSpPr/>
          <p:nvPr/>
        </p:nvCxnSpPr>
        <p:spPr>
          <a:xfrm rot="10800000" flipH="1">
            <a:off x="6599985" y="3868738"/>
            <a:ext cx="574139" cy="55942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812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Limitations of ‘Brain’ Model</a:t>
            </a:r>
            <a:endParaRPr dirty="0"/>
          </a:p>
        </p:txBody>
      </p:sp>
      <p:sp>
        <p:nvSpPr>
          <p:cNvPr id="354" name="Google Shape;354;p40"/>
          <p:cNvSpPr txBox="1">
            <a:spLocks noGrp="1"/>
          </p:cNvSpPr>
          <p:nvPr>
            <p:ph type="body" idx="1"/>
          </p:nvPr>
        </p:nvSpPr>
        <p:spPr>
          <a:xfrm>
            <a:off x="666749" y="1557338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‘Brain’ model is more of a historical name that has stuck around (probably because it sounds cooler than ‘multi-layer perceptron’) but has little </a:t>
            </a:r>
            <a:r>
              <a:rPr lang="en-AU" sz="1800" b="0" i="1" u="none" strike="noStrike" cap="none" dirty="0">
                <a:solidFill>
                  <a:schemeClr val="dk1"/>
                </a:solidFill>
                <a:sym typeface="Arial"/>
              </a:rPr>
              <a:t>real</a:t>
            </a:r>
            <a:r>
              <a:rPr lang="en-AU" sz="1800" b="0" u="none" strike="noStrike" cap="none" dirty="0">
                <a:solidFill>
                  <a:schemeClr val="dk1"/>
                </a:solidFill>
                <a:sym typeface="Arial"/>
              </a:rPr>
              <a:t> relation to our understanding of the brain today*.</a:t>
            </a: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i="1" dirty="0"/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dirty="0"/>
              <a:t>In real life, ‘Neurons’: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many </a:t>
            </a:r>
            <a:r>
              <a:rPr lang="en-A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types </a:t>
            </a: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are quite distinct from each other</a:t>
            </a:r>
            <a:endParaRPr dirty="0"/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computations at the dendrites can be </a:t>
            </a:r>
            <a:r>
              <a:rPr lang="en-A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complex </a:t>
            </a: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</a:p>
          <a:p>
            <a:pPr marL="342900" marR="0" lvl="0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AU" dirty="0"/>
              <a:t>The simple weight-matrix approach is a vast simplification of the non-linear, </a:t>
            </a:r>
            <a:r>
              <a:rPr lang="en-AU" b="1" dirty="0"/>
              <a:t>dynamic system </a:t>
            </a:r>
            <a:r>
              <a:rPr lang="en-AU" dirty="0"/>
              <a:t>of interactions of our synapses.</a:t>
            </a:r>
            <a:br>
              <a:rPr lang="en-AU" dirty="0"/>
            </a:br>
            <a:endParaRPr lang="en-AU" dirty="0"/>
          </a:p>
          <a:p>
            <a:pPr marL="0" marR="0" lvl="0" indent="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/>
              <a:t>*In computer-vision, the techniques hold closer semblance to real human cognition.</a:t>
            </a:r>
          </a:p>
        </p:txBody>
      </p:sp>
      <p:sp>
        <p:nvSpPr>
          <p:cNvPr id="355" name="Google Shape;355;p4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554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5-Point Star 27">
            <a:extLst>
              <a:ext uri="{FF2B5EF4-FFF2-40B4-BE49-F238E27FC236}">
                <a16:creationId xmlns:a16="http://schemas.microsoft.com/office/drawing/2014/main" id="{29F42564-216E-8C4F-93DD-15DB6B41D90E}"/>
              </a:ext>
            </a:extLst>
          </p:cNvPr>
          <p:cNvSpPr/>
          <p:nvPr/>
        </p:nvSpPr>
        <p:spPr>
          <a:xfrm>
            <a:off x="4343907" y="2233655"/>
            <a:ext cx="1488939" cy="127431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Let’s start with a neuron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1649863" y="276715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63" y="2767152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1631122" y="363446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22" y="3634467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1845046" y="1899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046" y="1899837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725" r="-44231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</p:cNvCxnSpPr>
          <p:nvPr/>
        </p:nvCxnSpPr>
        <p:spPr>
          <a:xfrm>
            <a:off x="2500809" y="2237539"/>
            <a:ext cx="1584775" cy="32227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8B9788-1B07-BE42-891D-D2B7819620BF}"/>
              </a:ext>
            </a:extLst>
          </p:cNvPr>
          <p:cNvSpPr/>
          <p:nvPr/>
        </p:nvSpPr>
        <p:spPr>
          <a:xfrm>
            <a:off x="4293114" y="2191472"/>
            <a:ext cx="1604288" cy="15040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2304950" y="3035259"/>
            <a:ext cx="1831427" cy="108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 flipV="1">
            <a:off x="2293278" y="3569232"/>
            <a:ext cx="1854773" cy="3875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34E08-480B-9843-9495-BB0571A2288B}"/>
                  </a:ext>
                </a:extLst>
              </p:cNvPr>
              <p:cNvSpPr txBox="1"/>
              <p:nvPr/>
            </p:nvSpPr>
            <p:spPr>
              <a:xfrm>
                <a:off x="5937283" y="4160992"/>
                <a:ext cx="2578700" cy="408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endChr m:val="|"/>
                          <m:ctrlP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34E08-480B-9843-9495-BB0571A2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283" y="4160992"/>
                <a:ext cx="2578700" cy="408445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0A58E7-173F-4E4D-8433-74996359D576}"/>
              </a:ext>
            </a:extLst>
          </p:cNvPr>
          <p:cNvCxnSpPr>
            <a:cxnSpLocks/>
          </p:cNvCxnSpPr>
          <p:nvPr/>
        </p:nvCxnSpPr>
        <p:spPr>
          <a:xfrm flipV="1">
            <a:off x="7304057" y="3287796"/>
            <a:ext cx="746449" cy="723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369;p41">
            <a:extLst>
              <a:ext uri="{FF2B5EF4-FFF2-40B4-BE49-F238E27FC236}">
                <a16:creationId xmlns:a16="http://schemas.microsoft.com/office/drawing/2014/main" id="{D8430511-83C6-0347-B250-291FC26E06A9}"/>
              </a:ext>
            </a:extLst>
          </p:cNvPr>
          <p:cNvSpPr txBox="1"/>
          <p:nvPr/>
        </p:nvSpPr>
        <p:spPr>
          <a:xfrm>
            <a:off x="4610022" y="2698714"/>
            <a:ext cx="970469" cy="547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Magic</a:t>
            </a:r>
            <a:endParaRPr lang="ar-AE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369;p41">
                <a:extLst>
                  <a:ext uri="{FF2B5EF4-FFF2-40B4-BE49-F238E27FC236}">
                    <a16:creationId xmlns:a16="http://schemas.microsoft.com/office/drawing/2014/main" id="{0177D448-24E3-9D4F-BD1E-DEE389C5D2C0}"/>
                  </a:ext>
                </a:extLst>
              </p:cNvPr>
              <p:cNvSpPr txBox="1"/>
              <p:nvPr/>
            </p:nvSpPr>
            <p:spPr>
              <a:xfrm>
                <a:off x="3811904" y="4126305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Google Shape;369;p41">
                <a:extLst>
                  <a:ext uri="{FF2B5EF4-FFF2-40B4-BE49-F238E27FC236}">
                    <a16:creationId xmlns:a16="http://schemas.microsoft.com/office/drawing/2014/main" id="{0177D448-24E3-9D4F-BD1E-DEE389C5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04" y="4126305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t="-13462" r="-39216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4364910" y="3739539"/>
            <a:ext cx="414179" cy="542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5145980" y="445556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80" y="4455568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t="-13462" r="-3076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5269100" y="3835944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A5F6AE-BE7F-BD43-A2D2-8F970B2EB2AE}"/>
              </a:ext>
            </a:extLst>
          </p:cNvPr>
          <p:cNvSpPr txBox="1"/>
          <p:nvPr/>
        </p:nvSpPr>
        <p:spPr>
          <a:xfrm>
            <a:off x="202173" y="2771246"/>
            <a:ext cx="111339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A9C9F-CCB3-8547-8780-E980818BDCA0}"/>
              </a:ext>
            </a:extLst>
          </p:cNvPr>
          <p:cNvSpPr txBox="1"/>
          <p:nvPr/>
        </p:nvSpPr>
        <p:spPr>
          <a:xfrm>
            <a:off x="4455319" y="1603491"/>
            <a:ext cx="133407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CE5CFC-9825-354E-85A4-25A37D66423F}"/>
              </a:ext>
            </a:extLst>
          </p:cNvPr>
          <p:cNvSpPr txBox="1"/>
          <p:nvPr/>
        </p:nvSpPr>
        <p:spPr>
          <a:xfrm>
            <a:off x="6731943" y="2170516"/>
            <a:ext cx="111339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38686F-6A87-094D-8150-6DC2E5B763AE}"/>
              </a:ext>
            </a:extLst>
          </p:cNvPr>
          <p:cNvSpPr txBox="1"/>
          <p:nvPr/>
        </p:nvSpPr>
        <p:spPr>
          <a:xfrm>
            <a:off x="2934893" y="4834452"/>
            <a:ext cx="121315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/>
              <a:t>Weight Matrix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E9F91E-A1E5-D747-B8D3-B8EEC62322A0}"/>
              </a:ext>
            </a:extLst>
          </p:cNvPr>
          <p:cNvSpPr txBox="1"/>
          <p:nvPr/>
        </p:nvSpPr>
        <p:spPr>
          <a:xfrm>
            <a:off x="4768542" y="5097145"/>
            <a:ext cx="121315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/>
              <a:t>Bias Matrix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4BAD54-BB21-3C48-A5EA-AF5E5CEC502B}"/>
              </a:ext>
            </a:extLst>
          </p:cNvPr>
          <p:cNvSpPr txBox="1"/>
          <p:nvPr/>
        </p:nvSpPr>
        <p:spPr>
          <a:xfrm>
            <a:off x="6600729" y="4675275"/>
            <a:ext cx="173558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60471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Teaching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19200"/>
            <a:ext cx="7801960" cy="5118538"/>
          </a:xfrm>
        </p:spPr>
        <p:txBody>
          <a:bodyPr/>
          <a:lstStyle/>
          <a:p>
            <a:r>
              <a:rPr lang="en-AU" b="1" dirty="0"/>
              <a:t>Instructors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Kailash Awati</a:t>
            </a:r>
          </a:p>
          <a:p>
            <a:pPr lvl="2"/>
            <a:r>
              <a:rPr lang="en-AU" dirty="0"/>
              <a:t>Office: Rm 37, Level 3, Building 5D (Quay St)</a:t>
            </a:r>
          </a:p>
          <a:p>
            <a:pPr lvl="2"/>
            <a:r>
              <a:rPr lang="en-AU" dirty="0"/>
              <a:t>Email: </a:t>
            </a:r>
            <a:r>
              <a:rPr lang="en-AU" dirty="0">
                <a:hlinkClick r:id="rId3"/>
              </a:rPr>
              <a:t>kailash.awati@uts.edu.au</a:t>
            </a:r>
            <a:endParaRPr lang="en-AU" dirty="0"/>
          </a:p>
          <a:p>
            <a:pPr lvl="2"/>
            <a:r>
              <a:rPr lang="en-AU" dirty="0"/>
              <a:t>Phone: 9514 4708</a:t>
            </a:r>
          </a:p>
          <a:p>
            <a:pPr lvl="1"/>
            <a:r>
              <a:rPr lang="en-AU" dirty="0"/>
              <a:t>Alex Scriven</a:t>
            </a:r>
          </a:p>
          <a:p>
            <a:pPr lvl="2"/>
            <a:r>
              <a:rPr lang="en-AU" dirty="0"/>
              <a:t>Email: </a:t>
            </a:r>
            <a:r>
              <a:rPr lang="en-AU" dirty="0">
                <a:hlinkClick r:id="rId4"/>
              </a:rPr>
              <a:t>Alexander.Scriven@uts.edu.au</a:t>
            </a:r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2"/>
            <a:endParaRPr lang="en-AU" dirty="0"/>
          </a:p>
          <a:p>
            <a:pPr lvl="2"/>
            <a:endParaRPr lang="en-AU" dirty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40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Some notation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354;p40">
                <a:extLst>
                  <a:ext uri="{FF2B5EF4-FFF2-40B4-BE49-F238E27FC236}">
                    <a16:creationId xmlns:a16="http://schemas.microsoft.com/office/drawing/2014/main" id="{61193D94-A4C7-2A4E-B2EE-3353D7F4EF0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0247" y="1332894"/>
                <a:ext cx="8128116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 us use superscript with square brackets to denote which layer we are referring to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 us us subscript with round brackets to denote which neuron (top to bottom) in a layer we are referring to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  <m:sup>
                        <m:r>
                          <a:rPr lang="en-AU" sz="2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is the ‘adding’ function of the second neuron in the 1</a:t>
                </a:r>
                <a:r>
                  <a:rPr lang="en-AU" sz="2000" baseline="30000" dirty="0">
                    <a:solidFill>
                      <a:schemeClr val="tx1"/>
                    </a:solidFill>
                  </a:rPr>
                  <a:t>st</a:t>
                </a:r>
                <a:r>
                  <a:rPr lang="en-AU" sz="2000" dirty="0">
                    <a:solidFill>
                      <a:schemeClr val="tx1"/>
                    </a:solidFill>
                  </a:rPr>
                  <a:t> layer.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Google Shape;354;p40">
                <a:extLst>
                  <a:ext uri="{FF2B5EF4-FFF2-40B4-BE49-F238E27FC236}">
                    <a16:creationId xmlns:a16="http://schemas.microsoft.com/office/drawing/2014/main" id="{61193D94-A4C7-2A4E-B2EE-3353D7F4EF0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0247" y="1332894"/>
                <a:ext cx="8128116" cy="4622800"/>
              </a:xfrm>
              <a:prstGeom prst="rect">
                <a:avLst/>
              </a:prstGeom>
              <a:blipFill>
                <a:blip r:embed="rId3"/>
                <a:stretch>
                  <a:fillRect l="-1560" t="-822" r="-14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59F978C-BCBC-8347-872A-657F7A336C5E}"/>
              </a:ext>
            </a:extLst>
          </p:cNvPr>
          <p:cNvGrpSpPr/>
          <p:nvPr/>
        </p:nvGrpSpPr>
        <p:grpSpPr>
          <a:xfrm>
            <a:off x="2355405" y="4326465"/>
            <a:ext cx="3867595" cy="1813545"/>
            <a:chOff x="1119272" y="1155808"/>
            <a:chExt cx="7434034" cy="3316270"/>
          </a:xfrm>
        </p:grpSpPr>
        <p:sp>
          <p:nvSpPr>
            <p:cNvPr id="22" name="Google Shape;372;p41">
              <a:extLst>
                <a:ext uri="{FF2B5EF4-FFF2-40B4-BE49-F238E27FC236}">
                  <a16:creationId xmlns:a16="http://schemas.microsoft.com/office/drawing/2014/main" id="{849382E7-ADDE-444A-8DE3-84865C74A1B0}"/>
                </a:ext>
              </a:extLst>
            </p:cNvPr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8ECCEC-EA05-A74C-9913-1ECF1C2A80CE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9575037-0FC3-DE4C-AE9B-E177C6CDAD94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Google Shape;369;p41">
                  <a:extLst>
                    <a:ext uri="{FF2B5EF4-FFF2-40B4-BE49-F238E27FC236}">
                      <a16:creationId xmlns:a16="http://schemas.microsoft.com/office/drawing/2014/main" id="{F4E2F390-017C-724F-95CB-A2AB48DB7B73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3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Google Shape;369;p41">
                  <a:extLst>
                    <a:ext uri="{FF2B5EF4-FFF2-40B4-BE49-F238E27FC236}">
                      <a16:creationId xmlns:a16="http://schemas.microsoft.com/office/drawing/2014/main" id="{F4E2F390-017C-724F-95CB-A2AB48DB7B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4"/>
                  <a:stretch>
                    <a:fillRect l="-3704" t="-20690" r="-122222" b="-1413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Google Shape;369;p41">
                  <a:extLst>
                    <a:ext uri="{FF2B5EF4-FFF2-40B4-BE49-F238E27FC236}">
                      <a16:creationId xmlns:a16="http://schemas.microsoft.com/office/drawing/2014/main" id="{591D1483-23AE-C149-A96C-76C31A2EF31B}"/>
                    </a:ext>
                  </a:extLst>
                </p:cNvPr>
                <p:cNvSpPr txBox="1"/>
                <p:nvPr/>
              </p:nvSpPr>
              <p:spPr>
                <a:xfrm>
                  <a:off x="7909891" y="2544384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Google Shape;369;p41">
                  <a:extLst>
                    <a:ext uri="{FF2B5EF4-FFF2-40B4-BE49-F238E27FC236}">
                      <a16:creationId xmlns:a16="http://schemas.microsoft.com/office/drawing/2014/main" id="{591D1483-23AE-C149-A96C-76C31A2EF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9891" y="2544384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22222" t="-20690" r="-122222" b="-1379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647524F-B477-B84F-B17C-A86F0F7C8D3D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V="1">
              <a:off x="7304057" y="2866658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7D26347-00D1-3846-86CB-B4BA568CE8E3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02D722-137C-254A-B69F-2A6DCF155527}"/>
                </a:ext>
              </a:extLst>
            </p:cNvPr>
            <p:cNvSpPr/>
            <p:nvPr/>
          </p:nvSpPr>
          <p:spPr>
            <a:xfrm>
              <a:off x="2715583" y="2251706"/>
              <a:ext cx="1423697" cy="1146876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85DA305-297E-8E45-98AE-7E4BFB6377F5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DFF981B-ECFD-AB4C-AC28-5ABC88688D1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9939F5-DFA5-3B4A-8F6E-20541ADD57F4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9C868CE-D29E-AA45-9B87-B09C17BA5BAA}"/>
                </a:ext>
              </a:extLst>
            </p:cNvPr>
            <p:cNvSpPr/>
            <p:nvPr/>
          </p:nvSpPr>
          <p:spPr>
            <a:xfrm>
              <a:off x="4828680" y="2366547"/>
              <a:ext cx="1074350" cy="98510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B011747-E446-DF4B-94EA-2D0CCB5A2A6A}"/>
                </a:ext>
              </a:extLst>
            </p:cNvPr>
            <p:cNvCxnSpPr>
              <a:cxnSpLocks/>
            </p:cNvCxnSpPr>
            <p:nvPr/>
          </p:nvCxnSpPr>
          <p:spPr>
            <a:xfrm>
              <a:off x="4081036" y="2859100"/>
              <a:ext cx="747645" cy="110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CC5E04-412F-2943-8EB4-5B310B7584FD}"/>
                </a:ext>
              </a:extLst>
            </p:cNvPr>
            <p:cNvCxnSpPr>
              <a:cxnSpLocks/>
              <a:stCxn id="29" idx="6"/>
              <a:endCxn id="36" idx="1"/>
            </p:cNvCxnSpPr>
            <p:nvPr/>
          </p:nvCxnSpPr>
          <p:spPr>
            <a:xfrm>
              <a:off x="3734121" y="1648361"/>
              <a:ext cx="1251893" cy="8624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8E6B07F-BEFE-EE43-B08A-EDDD3D5F3EF9}"/>
                </a:ext>
              </a:extLst>
            </p:cNvPr>
            <p:cNvCxnSpPr>
              <a:cxnSpLocks/>
              <a:stCxn id="33" idx="6"/>
              <a:endCxn id="36" idx="3"/>
            </p:cNvCxnSpPr>
            <p:nvPr/>
          </p:nvCxnSpPr>
          <p:spPr>
            <a:xfrm flipV="1">
              <a:off x="3808158" y="3207386"/>
              <a:ext cx="1177857" cy="772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69;p41">
                <a:extLst>
                  <a:ext uri="{FF2B5EF4-FFF2-40B4-BE49-F238E27FC236}">
                    <a16:creationId xmlns:a16="http://schemas.microsoft.com/office/drawing/2014/main" id="{DBA35D94-5882-D64C-8BC7-07DBE3428102}"/>
                  </a:ext>
                </a:extLst>
              </p:cNvPr>
              <p:cNvSpPr txBox="1"/>
              <p:nvPr/>
            </p:nvSpPr>
            <p:spPr>
              <a:xfrm>
                <a:off x="1723506" y="430278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Google Shape;369;p41">
                <a:extLst>
                  <a:ext uri="{FF2B5EF4-FFF2-40B4-BE49-F238E27FC236}">
                    <a16:creationId xmlns:a16="http://schemas.microsoft.com/office/drawing/2014/main" id="{DBA35D94-5882-D64C-8BC7-07DBE3428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506" y="4302789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l="-1961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3C8F14-7532-5248-BAE7-A2AF45629476}"/>
                  </a:ext>
                </a:extLst>
              </p:cNvPr>
              <p:cNvSpPr/>
              <p:nvPr/>
            </p:nvSpPr>
            <p:spPr>
              <a:xfrm>
                <a:off x="3139613" y="5035170"/>
                <a:ext cx="522322" cy="3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53C8F14-7532-5248-BAE7-A2AF45629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613" y="5035170"/>
                <a:ext cx="522322" cy="396134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2006E2D-856C-DA45-9404-01185FA41F0E}"/>
                  </a:ext>
                </a:extLst>
              </p:cNvPr>
              <p:cNvSpPr/>
              <p:nvPr/>
            </p:nvSpPr>
            <p:spPr>
              <a:xfrm>
                <a:off x="3451148" y="5029654"/>
                <a:ext cx="541559" cy="396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AU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2006E2D-856C-DA45-9404-01185FA41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48" y="5029654"/>
                <a:ext cx="541559" cy="396134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21D27-B256-C64F-92A5-3B7894ED70A4}"/>
              </a:ext>
            </a:extLst>
          </p:cNvPr>
          <p:cNvCxnSpPr>
            <a:stCxn id="30" idx="0"/>
            <a:endCxn id="30" idx="4"/>
          </p:cNvCxnSpPr>
          <p:nvPr/>
        </p:nvCxnSpPr>
        <p:spPr>
          <a:xfrm>
            <a:off x="3556237" y="4925771"/>
            <a:ext cx="0" cy="627184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dirty="0"/>
              <a:t>‘w’ and ‘b’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3310A670-E586-CE42-928F-E3B3EBB52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4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b="1" i="0" u="none" strike="noStrike" cap="none" dirty="0">
                <a:solidFill>
                  <a:srgbClr val="FF0000"/>
                </a:solidFill>
                <a:sym typeface="Arial"/>
              </a:rPr>
              <a:t>‘w’ </a:t>
            </a:r>
            <a:r>
              <a:rPr lang="en-AU" sz="2000" b="0" i="0" u="none" strike="noStrike" cap="none" dirty="0">
                <a:solidFill>
                  <a:schemeClr val="dk1"/>
                </a:solidFill>
                <a:sym typeface="Arial"/>
              </a:rPr>
              <a:t>is our matrix of weights that we will apply to each of our input data points.</a:t>
            </a: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2000" dirty="0"/>
          </a:p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AU" sz="2000" dirty="0"/>
              <a:t>(This becomes our hyperparameter to ‘tune’)</a:t>
            </a:r>
            <a:endParaRPr lang="en-AU" sz="2000" b="0" u="none" strike="noStrike" cap="none" dirty="0">
              <a:solidFill>
                <a:schemeClr val="dk1"/>
              </a:solidFill>
              <a:sym typeface="Arial"/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AU" sz="2000" i="1" dirty="0"/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rgbClr val="FF0000"/>
                </a:solidFill>
              </a:rPr>
              <a:t>‘b’ </a:t>
            </a:r>
            <a:r>
              <a:rPr lang="en-AU" sz="2000" dirty="0"/>
              <a:t>is our bias term. 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Similar to intercept in linear regression and serve much the same function (allows us to shift the function above the origin)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Has a value of 1 and is not connected to other nodes.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Without it, we are assuming our activation is through the origin</a:t>
            </a:r>
          </a:p>
          <a:p>
            <a:pPr marL="12001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AU" sz="1600" dirty="0"/>
              <a:t>Y = mx + </a:t>
            </a:r>
            <a:r>
              <a:rPr lang="en-AU" sz="1600" b="1" dirty="0">
                <a:highlight>
                  <a:srgbClr val="FFFF00"/>
                </a:highlight>
              </a:rPr>
              <a:t>b</a:t>
            </a:r>
          </a:p>
          <a:p>
            <a:pPr marL="742950" lvl="1" indent="-285750">
              <a:lnSpc>
                <a:spcPct val="122222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195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4AC17F8-E209-A244-AF31-FDCBEFD9F1F4}"/>
              </a:ext>
            </a:extLst>
          </p:cNvPr>
          <p:cNvSpPr/>
          <p:nvPr/>
        </p:nvSpPr>
        <p:spPr>
          <a:xfrm>
            <a:off x="1753854" y="995588"/>
            <a:ext cx="5868785" cy="39598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Inside a Neuron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A8CA8F-20CE-FA4C-ABFB-CFFE8C3E97A7}"/>
              </a:ext>
            </a:extLst>
          </p:cNvPr>
          <p:cNvCxnSpPr>
            <a:cxnSpLocks/>
            <a:stCxn id="3" idx="0"/>
            <a:endCxn id="3" idx="4"/>
          </p:cNvCxnSpPr>
          <p:nvPr/>
        </p:nvCxnSpPr>
        <p:spPr>
          <a:xfrm>
            <a:off x="4688247" y="995588"/>
            <a:ext cx="0" cy="39598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/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Google Shape;369;p41">
                <a:extLst>
                  <a:ext uri="{FF2B5EF4-FFF2-40B4-BE49-F238E27FC236}">
                    <a16:creationId xmlns:a16="http://schemas.microsoft.com/office/drawing/2014/main" id="{12E970E2-823A-5340-A8A0-2DC49A0F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78" y="1982411"/>
                <a:ext cx="2343057" cy="644547"/>
              </a:xfrm>
              <a:prstGeom prst="rect">
                <a:avLst/>
              </a:prstGeom>
              <a:blipFill>
                <a:blip r:embed="rId2"/>
                <a:stretch>
                  <a:fillRect l="-1081" t="-11765" r="-7027" b="-3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22AE32-89BD-B949-BF31-0A469DCDB821}"/>
              </a:ext>
            </a:extLst>
          </p:cNvPr>
          <p:cNvCxnSpPr>
            <a:cxnSpLocks/>
          </p:cNvCxnSpPr>
          <p:nvPr/>
        </p:nvCxnSpPr>
        <p:spPr>
          <a:xfrm>
            <a:off x="1136409" y="2926041"/>
            <a:ext cx="5076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/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Google Shape;369;p41">
                <a:extLst>
                  <a:ext uri="{FF2B5EF4-FFF2-40B4-BE49-F238E27FC236}">
                    <a16:creationId xmlns:a16="http://schemas.microsoft.com/office/drawing/2014/main" id="{128FE672-D39F-9040-B686-2259FE3E8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40" y="2453018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/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Google Shape;369;p41">
                <a:extLst>
                  <a:ext uri="{FF2B5EF4-FFF2-40B4-BE49-F238E27FC236}">
                    <a16:creationId xmlns:a16="http://schemas.microsoft.com/office/drawing/2014/main" id="{6D497CBB-C852-8B4E-BB0D-D3E94870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70" y="2018175"/>
                <a:ext cx="2343057" cy="644547"/>
              </a:xfrm>
              <a:prstGeom prst="rect">
                <a:avLst/>
              </a:prstGeom>
              <a:blipFill>
                <a:blip r:embed="rId4"/>
                <a:stretch>
                  <a:fillRect t="-9615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516DB-58B9-D144-81FB-90C8CFDC9FF6}"/>
              </a:ext>
            </a:extLst>
          </p:cNvPr>
          <p:cNvCxnSpPr>
            <a:cxnSpLocks/>
          </p:cNvCxnSpPr>
          <p:nvPr/>
        </p:nvCxnSpPr>
        <p:spPr>
          <a:xfrm>
            <a:off x="7705821" y="2780198"/>
            <a:ext cx="550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/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Google Shape;369;p41">
                <a:extLst>
                  <a:ext uri="{FF2B5EF4-FFF2-40B4-BE49-F238E27FC236}">
                    <a16:creationId xmlns:a16="http://schemas.microsoft.com/office/drawing/2014/main" id="{B1A19820-2F36-6C43-B6B6-57EADBC7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934" y="2388978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3462" r="-3137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A1B7C4-66CD-A24F-AF28-5A530639864D}"/>
              </a:ext>
            </a:extLst>
          </p:cNvPr>
          <p:cNvSpPr txBox="1"/>
          <p:nvPr/>
        </p:nvSpPr>
        <p:spPr>
          <a:xfrm>
            <a:off x="2871560" y="266272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Adding function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AED56C-C38C-FE41-AA11-471C4A647406}"/>
              </a:ext>
            </a:extLst>
          </p:cNvPr>
          <p:cNvSpPr txBox="1"/>
          <p:nvPr/>
        </p:nvSpPr>
        <p:spPr>
          <a:xfrm>
            <a:off x="5015477" y="2626958"/>
            <a:ext cx="1972540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Non-linear activation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3B2FD-C002-AC42-82B1-8B195989D476}"/>
              </a:ext>
            </a:extLst>
          </p:cNvPr>
          <p:cNvSpPr txBox="1"/>
          <p:nvPr/>
        </p:nvSpPr>
        <p:spPr>
          <a:xfrm>
            <a:off x="3342121" y="5393731"/>
            <a:ext cx="265962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sz="2400" b="1" dirty="0"/>
              <a:t>Why transpose W?</a:t>
            </a:r>
          </a:p>
        </p:txBody>
      </p:sp>
    </p:spTree>
    <p:extLst>
      <p:ext uri="{BB962C8B-B14F-4D97-AF65-F5344CB8AC3E}">
        <p14:creationId xmlns:p14="http://schemas.microsoft.com/office/powerpoint/2010/main" val="41127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b="1" dirty="0">
                    <a:solidFill>
                      <a:srgbClr val="FF0000"/>
                    </a:solidFill>
                    <a:sym typeface="Arial"/>
                  </a:rPr>
                  <a:t>Recall: ‘w’ </a:t>
                </a:r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is our matrix of weights that we will apply to each of our input data points.</a:t>
                </a: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i="1" dirty="0">
                    <a:solidFill>
                      <a:schemeClr val="dk1"/>
                    </a:solidFill>
                    <a:sym typeface="Arial"/>
                  </a:rPr>
                  <a:t>w will therefore have a weight per variable</a:t>
                </a:r>
                <a:br>
                  <a:rPr lang="en-AU" sz="2000" dirty="0">
                    <a:solidFill>
                      <a:schemeClr val="dk1"/>
                    </a:solidFill>
                    <a:sym typeface="Arial"/>
                  </a:rPr>
                </a:br>
                <a:endParaRPr lang="en-AU" sz="2000" dirty="0">
                  <a:solidFill>
                    <a:schemeClr val="dk1"/>
                  </a:solidFill>
                  <a:sym typeface="Arial"/>
                </a:endParaRPr>
              </a:p>
              <a:p>
                <a:pPr marL="501750" lvl="2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dirty="0"/>
                  <a:t>We have </a:t>
                </a:r>
                <a14:m>
                  <m:oMath xmlns:m="http://schemas.openxmlformats.org/officeDocument/2006/math">
                    <m:r>
                      <a:rPr lang="en-AU" sz="22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AU" sz="2200" i="1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A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2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AU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AU" sz="2000" dirty="0">
                    <a:solidFill>
                      <a:schemeClr val="dk1"/>
                    </a:solidFill>
                    <a:sym typeface="Arial"/>
                  </a:rPr>
                  <a:t> is the number of features of x	</a:t>
                </a: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82099FF2-9943-C54E-9E31-319729B6C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42" y="1117601"/>
                <a:ext cx="8128116" cy="2091813"/>
              </a:xfrm>
              <a:prstGeom prst="rect">
                <a:avLst/>
              </a:prstGeom>
              <a:blipFill>
                <a:blip r:embed="rId2"/>
                <a:stretch>
                  <a:fillRect l="-1560" t="-18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2752"/>
              </p:ext>
            </p:extLst>
          </p:nvPr>
        </p:nvGraphicFramePr>
        <p:xfrm>
          <a:off x="2647338" y="3436374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3" name="Google Shape;354;p40">
            <a:extLst>
              <a:ext uri="{FF2B5EF4-FFF2-40B4-BE49-F238E27FC236}">
                <a16:creationId xmlns:a16="http://schemas.microsoft.com/office/drawing/2014/main" id="{A6FB34AE-FCC3-8F43-BB81-DE74A1C92FA7}"/>
              </a:ext>
            </a:extLst>
          </p:cNvPr>
          <p:cNvSpPr txBox="1">
            <a:spLocks/>
          </p:cNvSpPr>
          <p:nvPr/>
        </p:nvSpPr>
        <p:spPr>
          <a:xfrm>
            <a:off x="370291" y="4074978"/>
            <a:ext cx="1822304" cy="1146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Consider 1 training example of 10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/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Google Shape;369;p41">
                <a:extLst>
                  <a:ext uri="{FF2B5EF4-FFF2-40B4-BE49-F238E27FC236}">
                    <a16:creationId xmlns:a16="http://schemas.microsoft.com/office/drawing/2014/main" id="{7F944C1A-E4CC-A340-B341-21392BBD6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850" y="6032254"/>
                <a:ext cx="473436" cy="644547"/>
              </a:xfrm>
              <a:prstGeom prst="rect">
                <a:avLst/>
              </a:prstGeom>
              <a:blipFill>
                <a:blip r:embed="rId3"/>
                <a:stretch>
                  <a:fillRect l="-10256" t="-9615" r="-38462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B95DE293-4D5B-4249-BDF0-D380E5AAD9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440507"/>
                  </p:ext>
                </p:extLst>
              </p:nvPr>
            </p:nvGraphicFramePr>
            <p:xfrm>
              <a:off x="4100052" y="3436374"/>
              <a:ext cx="471948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1948">
                      <a:extLst>
                        <a:ext uri="{9D8B030D-6E8A-4147-A177-3AD203B41FA5}">
                          <a16:colId xmlns:a16="http://schemas.microsoft.com/office/drawing/2014/main" val="10088374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448" r="-2632" b="-6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3597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00" r="-2632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2321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206897" r="-2632" b="-4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6477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06897" r="-2632" b="-3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83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06897" r="-2632" b="-2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122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490000" r="-2632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1049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610345" r="-2632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57599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/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Google Shape;369;p41">
                <a:extLst>
                  <a:ext uri="{FF2B5EF4-FFF2-40B4-BE49-F238E27FC236}">
                    <a16:creationId xmlns:a16="http://schemas.microsoft.com/office/drawing/2014/main" id="{774EDECD-D3B3-EF45-AC95-18BF010E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710" y="6067649"/>
                <a:ext cx="473436" cy="644547"/>
              </a:xfrm>
              <a:prstGeom prst="rect">
                <a:avLst/>
              </a:prstGeom>
              <a:blipFill>
                <a:blip r:embed="rId5"/>
                <a:stretch>
                  <a:fillRect l="-18421" t="-9615" r="-47368" b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6066108" y="3415767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AU" sz="2000" dirty="0">
                    <a:sym typeface="Arial"/>
                  </a:rPr>
                  <a:t>No!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We must have form </a:t>
                </a:r>
                <a:br>
                  <a:rPr lang="en-AU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AU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sub>
                        </m:sSub>
                        <m:r>
                          <a:rPr lang="en-AU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∗ 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AU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𝒎</m:t>
                        </m:r>
                        <m:r>
                          <a:rPr lang="en-AU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∗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AU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p>
                    </m:sSup>
                  </m:oMath>
                </a14:m>
                <a:br>
                  <a:rPr lang="en-AU" sz="2000" b="1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Or (m*n) * (n*p) = m*p</a:t>
                </a:r>
                <a:br>
                  <a:rPr lang="en-AU" sz="2000" dirty="0">
                    <a:sym typeface="Arial"/>
                  </a:rPr>
                </a:br>
                <a:r>
                  <a:rPr lang="en-AU" sz="2000" dirty="0">
                    <a:sym typeface="Arial"/>
                  </a:rPr>
                  <a:t>Where m = rows, n= columns</a:t>
                </a:r>
                <a:endParaRPr lang="en-AU" sz="2000" b="1" dirty="0">
                  <a:sym typeface="Arial"/>
                </a:endParaRPr>
              </a:p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endParaRPr lang="en-AU" sz="2000" b="1" dirty="0">
                  <a:sym typeface="Arial"/>
                </a:endParaRPr>
              </a:p>
            </p:txBody>
          </p:sp>
        </mc:Choice>
        <mc:Fallback xmlns="">
          <p:sp>
            <p:nvSpPr>
              <p:cNvPr id="28" name="Google Shape;354;p40">
                <a:extLst>
                  <a:ext uri="{FF2B5EF4-FFF2-40B4-BE49-F238E27FC236}">
                    <a16:creationId xmlns:a16="http://schemas.microsoft.com/office/drawing/2014/main" id="{B55761A7-DBFF-A24D-8E1F-38B38354B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203" y="4695600"/>
                <a:ext cx="3404506" cy="1942487"/>
              </a:xfrm>
              <a:prstGeom prst="rect">
                <a:avLst/>
              </a:prstGeom>
              <a:blipFill>
                <a:blip r:embed="rId6"/>
                <a:stretch>
                  <a:fillRect t="-1948" b="-19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89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6;p41">
            <a:extLst>
              <a:ext uri="{FF2B5EF4-FFF2-40B4-BE49-F238E27FC236}">
                <a16:creationId xmlns:a16="http://schemas.microsoft.com/office/drawing/2014/main" id="{23469280-F0B1-FF4A-9322-E01BAB1E002E}"/>
              </a:ext>
            </a:extLst>
          </p:cNvPr>
          <p:cNvSpPr txBox="1">
            <a:spLocks/>
          </p:cNvSpPr>
          <p:nvPr/>
        </p:nvSpPr>
        <p:spPr>
          <a:xfrm>
            <a:off x="666750" y="308608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Why transpose W?</a:t>
            </a:r>
            <a:endParaRPr lang="en-US" dirty="0"/>
          </a:p>
        </p:txBody>
      </p:sp>
      <p:sp>
        <p:nvSpPr>
          <p:cNvPr id="22" name="Google Shape;354;p40">
            <a:extLst>
              <a:ext uri="{FF2B5EF4-FFF2-40B4-BE49-F238E27FC236}">
                <a16:creationId xmlns:a16="http://schemas.microsoft.com/office/drawing/2014/main" id="{82099FF2-9943-C54E-9E31-319729B6C7CC}"/>
              </a:ext>
            </a:extLst>
          </p:cNvPr>
          <p:cNvSpPr txBox="1">
            <a:spLocks/>
          </p:cNvSpPr>
          <p:nvPr/>
        </p:nvSpPr>
        <p:spPr>
          <a:xfrm>
            <a:off x="507942" y="1117601"/>
            <a:ext cx="8128116" cy="644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ym typeface="Arial"/>
              </a:rPr>
              <a:t>To allow us to undertake matrix calculus we must transpose something</a:t>
            </a:r>
            <a:endParaRPr lang="en-AU" sz="2000" dirty="0">
              <a:solidFill>
                <a:schemeClr val="dk1"/>
              </a:solidFill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7EFD40-8B80-F045-B6DB-7B44AFA4E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536806"/>
              </p:ext>
            </p:extLst>
          </p:nvPr>
        </p:nvGraphicFramePr>
        <p:xfrm>
          <a:off x="3688890" y="1641676"/>
          <a:ext cx="471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32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7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28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12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0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759965"/>
                  </a:ext>
                </a:extLst>
              </a:tr>
            </a:tbl>
          </a:graphicData>
        </a:graphic>
      </p:graphicFrame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02384A1F-39E6-314F-96EF-2D94B58B4FB3}"/>
              </a:ext>
            </a:extLst>
          </p:cNvPr>
          <p:cNvSpPr txBox="1">
            <a:spLocks/>
          </p:cNvSpPr>
          <p:nvPr/>
        </p:nvSpPr>
        <p:spPr>
          <a:xfrm>
            <a:off x="2338534" y="4406163"/>
            <a:ext cx="1822304" cy="11466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Can I multiply these together currently?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80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AU" sz="18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5D9D7A3-72E6-8F43-916F-595E95AE1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311015"/>
                  </p:ext>
                </p:extLst>
              </p:nvPr>
            </p:nvGraphicFramePr>
            <p:xfrm>
              <a:off x="507942" y="2746111"/>
              <a:ext cx="3017532" cy="496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1076">
                      <a:extLst>
                        <a:ext uri="{9D8B030D-6E8A-4147-A177-3AD203B41FA5}">
                          <a16:colId xmlns:a16="http://schemas.microsoft.com/office/drawing/2014/main" val="2522714286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2884088687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1863759502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2979794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979476758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80593620"/>
                        </a:ext>
                      </a:extLst>
                    </a:gridCol>
                    <a:gridCol w="431076">
                      <a:extLst>
                        <a:ext uri="{9D8B030D-6E8A-4147-A177-3AD203B41FA5}">
                          <a16:colId xmlns:a16="http://schemas.microsoft.com/office/drawing/2014/main" val="4161810856"/>
                        </a:ext>
                      </a:extLst>
                    </a:gridCol>
                  </a:tblGrid>
                  <a:tr h="4969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500" r="-6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2500" r="-5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2500" r="-4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1429" t="-2500" r="-29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941" t="-25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941" t="-25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2941" t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6652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Google Shape;354;p40">
            <a:extLst>
              <a:ext uri="{FF2B5EF4-FFF2-40B4-BE49-F238E27FC236}">
                <a16:creationId xmlns:a16="http://schemas.microsoft.com/office/drawing/2014/main" id="{DA12353E-B968-ED4C-B3CA-B1A6BB89109D}"/>
              </a:ext>
            </a:extLst>
          </p:cNvPr>
          <p:cNvSpPr txBox="1">
            <a:spLocks/>
          </p:cNvSpPr>
          <p:nvPr/>
        </p:nvSpPr>
        <p:spPr>
          <a:xfrm>
            <a:off x="765073" y="5733508"/>
            <a:ext cx="4572082" cy="81488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Yes!</a:t>
            </a:r>
          </a:p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Columns(x) = rows(w)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8B6B71-1A55-7B49-B522-E5F57CB93C93}"/>
              </a:ext>
            </a:extLst>
          </p:cNvPr>
          <p:cNvCxnSpPr>
            <a:cxnSpLocks/>
          </p:cNvCxnSpPr>
          <p:nvPr/>
        </p:nvCxnSpPr>
        <p:spPr>
          <a:xfrm>
            <a:off x="5020551" y="2884551"/>
            <a:ext cx="136431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5494323-BC49-AE47-96AF-F10242486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484275"/>
              </p:ext>
            </p:extLst>
          </p:nvPr>
        </p:nvGraphicFramePr>
        <p:xfrm>
          <a:off x="7072729" y="2694328"/>
          <a:ext cx="4719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948">
                  <a:extLst>
                    <a:ext uri="{9D8B030D-6E8A-4147-A177-3AD203B41FA5}">
                      <a16:colId xmlns:a16="http://schemas.microsoft.com/office/drawing/2014/main" val="1008837470"/>
                    </a:ext>
                  </a:extLst>
                </a:gridCol>
              </a:tblGrid>
              <a:tr h="3335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597219"/>
                  </a:ext>
                </a:extLst>
              </a:tr>
            </a:tbl>
          </a:graphicData>
        </a:graphic>
      </p:graphicFrame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7228D52C-C7C5-0A47-9875-712A058D6D4D}"/>
              </a:ext>
            </a:extLst>
          </p:cNvPr>
          <p:cNvSpPr txBox="1">
            <a:spLocks/>
          </p:cNvSpPr>
          <p:nvPr/>
        </p:nvSpPr>
        <p:spPr>
          <a:xfrm>
            <a:off x="5702710" y="3551209"/>
            <a:ext cx="2864522" cy="38110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(1*7) * (7*1) = (1*1)</a:t>
            </a:r>
          </a:p>
        </p:txBody>
      </p:sp>
    </p:spTree>
    <p:extLst>
      <p:ext uri="{BB962C8B-B14F-4D97-AF65-F5344CB8AC3E}">
        <p14:creationId xmlns:p14="http://schemas.microsoft.com/office/powerpoint/2010/main" val="15420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Neuron to ‘network’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6073072" y="2380033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/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Google Shape;369;p41">
                <a:extLst>
                  <a:ext uri="{FF2B5EF4-FFF2-40B4-BE49-F238E27FC236}">
                    <a16:creationId xmlns:a16="http://schemas.microsoft.com/office/drawing/2014/main" id="{E4150069-CAE2-E84F-BDC3-F24699ED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6" y="2047019"/>
                <a:ext cx="643415" cy="644547"/>
              </a:xfrm>
              <a:prstGeom prst="rect">
                <a:avLst/>
              </a:prstGeom>
              <a:blipFill>
                <a:blip r:embed="rId3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/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Google Shape;369;p41">
                <a:extLst>
                  <a:ext uri="{FF2B5EF4-FFF2-40B4-BE49-F238E27FC236}">
                    <a16:creationId xmlns:a16="http://schemas.microsoft.com/office/drawing/2014/main" id="{9679DA2D-EC19-E14A-9801-256CB986F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48" y="2767151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5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0B90CF-353D-D04E-81C7-E2B89C14EFA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119272" y="1648361"/>
            <a:ext cx="1540499" cy="178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A66E9-A3F9-C544-9149-5A406409CD2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5937283" y="2843770"/>
            <a:ext cx="804385" cy="159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/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Google Shape;369;p41">
                <a:extLst>
                  <a:ext uri="{FF2B5EF4-FFF2-40B4-BE49-F238E27FC236}">
                    <a16:creationId xmlns:a16="http://schemas.microsoft.com/office/drawing/2014/main" id="{D4D29820-59B2-D546-8960-2A4A3FB1A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668" y="2521496"/>
                <a:ext cx="643415" cy="644547"/>
              </a:xfrm>
              <a:prstGeom prst="rect">
                <a:avLst/>
              </a:prstGeom>
              <a:blipFill>
                <a:blip r:embed="rId6"/>
                <a:stretch>
                  <a:fillRect t="-13725" r="-30769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/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Google Shape;369;p41">
                <a:extLst>
                  <a:ext uri="{FF2B5EF4-FFF2-40B4-BE49-F238E27FC236}">
                    <a16:creationId xmlns:a16="http://schemas.microsoft.com/office/drawing/2014/main" id="{B4C65CD5-C203-5C40-9BF3-0A15A05F6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891" y="2544384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3462" r="-33333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CD7AE72-EAB4-9543-BF6A-FF8A3601DBA4}"/>
              </a:ext>
            </a:extLst>
          </p:cNvPr>
          <p:cNvCxnSpPr>
            <a:cxnSpLocks/>
          </p:cNvCxnSpPr>
          <p:nvPr/>
        </p:nvCxnSpPr>
        <p:spPr>
          <a:xfrm flipV="1">
            <a:off x="1141410" y="1783310"/>
            <a:ext cx="1512266" cy="6898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F3110E-031D-FC49-B794-B368A63BAD2E}"/>
              </a:ext>
            </a:extLst>
          </p:cNvPr>
          <p:cNvCxnSpPr>
            <a:cxnSpLocks/>
          </p:cNvCxnSpPr>
          <p:nvPr/>
        </p:nvCxnSpPr>
        <p:spPr>
          <a:xfrm>
            <a:off x="1250770" y="3076622"/>
            <a:ext cx="1384287" cy="10099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A68602-7A05-0540-904B-6471062B8A3C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304057" y="2866658"/>
            <a:ext cx="605834" cy="162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9F5A-DE09-5C47-97CF-C0B760DF9EB9}"/>
              </a:ext>
            </a:extLst>
          </p:cNvPr>
          <p:cNvGrpSpPr/>
          <p:nvPr/>
        </p:nvGrpSpPr>
        <p:grpSpPr>
          <a:xfrm>
            <a:off x="2659771" y="1155808"/>
            <a:ext cx="1074349" cy="985105"/>
            <a:chOff x="4293114" y="2191472"/>
            <a:chExt cx="1604288" cy="1504073"/>
          </a:xfrm>
        </p:grpSpPr>
        <p:sp>
          <p:nvSpPr>
            <p:cNvPr id="28" name="5-Point Star 27">
              <a:extLst>
                <a:ext uri="{FF2B5EF4-FFF2-40B4-BE49-F238E27FC236}">
                  <a16:creationId xmlns:a16="http://schemas.microsoft.com/office/drawing/2014/main" id="{29F42564-216E-8C4F-93DD-15DB6B41D90E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Google Shape;369;p41">
              <a:extLst>
                <a:ext uri="{FF2B5EF4-FFF2-40B4-BE49-F238E27FC236}">
                  <a16:creationId xmlns:a16="http://schemas.microsoft.com/office/drawing/2014/main" id="{D8430511-83C6-0347-B250-291FC26E06A9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DD4938A-333D-8A43-821A-6106D4A7AA09}"/>
              </a:ext>
            </a:extLst>
          </p:cNvPr>
          <p:cNvCxnSpPr>
            <a:cxnSpLocks/>
          </p:cNvCxnSpPr>
          <p:nvPr/>
        </p:nvCxnSpPr>
        <p:spPr>
          <a:xfrm flipV="1">
            <a:off x="2187147" y="4600955"/>
            <a:ext cx="591390" cy="4860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/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Google Shape;369;p41">
                <a:extLst>
                  <a:ext uri="{FF2B5EF4-FFF2-40B4-BE49-F238E27FC236}">
                    <a16:creationId xmlns:a16="http://schemas.microsoft.com/office/drawing/2014/main" id="{94D1A88F-6A6A-F54F-8E25-7868514C3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18" y="5146371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9804" t="-13462" r="-43137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6EF8EC-F176-6548-850A-5DB01313663F}"/>
              </a:ext>
            </a:extLst>
          </p:cNvPr>
          <p:cNvCxnSpPr>
            <a:cxnSpLocks/>
          </p:cNvCxnSpPr>
          <p:nvPr/>
        </p:nvCxnSpPr>
        <p:spPr>
          <a:xfrm flipH="1" flipV="1">
            <a:off x="3362540" y="4632213"/>
            <a:ext cx="161443" cy="5807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A991A4-F224-634C-BD4A-D5C1D48235DB}"/>
              </a:ext>
            </a:extLst>
          </p:cNvPr>
          <p:cNvGrpSpPr/>
          <p:nvPr/>
        </p:nvGrpSpPr>
        <p:grpSpPr>
          <a:xfrm>
            <a:off x="2778537" y="2322653"/>
            <a:ext cx="1074349" cy="985105"/>
            <a:chOff x="4293114" y="2191472"/>
            <a:chExt cx="1604288" cy="1504073"/>
          </a:xfrm>
        </p:grpSpPr>
        <p:sp>
          <p:nvSpPr>
            <p:cNvPr id="43" name="5-Point Star 42">
              <a:extLst>
                <a:ext uri="{FF2B5EF4-FFF2-40B4-BE49-F238E27FC236}">
                  <a16:creationId xmlns:a16="http://schemas.microsoft.com/office/drawing/2014/main" id="{EA3C52A3-6B02-F945-8BEE-091B19C7893A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Google Shape;369;p41">
              <a:extLst>
                <a:ext uri="{FF2B5EF4-FFF2-40B4-BE49-F238E27FC236}">
                  <a16:creationId xmlns:a16="http://schemas.microsoft.com/office/drawing/2014/main" id="{BE5561C6-B059-E140-92E6-F54EA149270E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D8A7E3-2DB2-5C40-923D-57697F582365}"/>
              </a:ext>
            </a:extLst>
          </p:cNvPr>
          <p:cNvGrpSpPr/>
          <p:nvPr/>
        </p:nvGrpSpPr>
        <p:grpSpPr>
          <a:xfrm>
            <a:off x="2717643" y="3580326"/>
            <a:ext cx="1074349" cy="985105"/>
            <a:chOff x="4293114" y="2191472"/>
            <a:chExt cx="1604288" cy="1504073"/>
          </a:xfrm>
        </p:grpSpPr>
        <p:sp>
          <p:nvSpPr>
            <p:cNvPr id="52" name="5-Point Star 51">
              <a:extLst>
                <a:ext uri="{FF2B5EF4-FFF2-40B4-BE49-F238E27FC236}">
                  <a16:creationId xmlns:a16="http://schemas.microsoft.com/office/drawing/2014/main" id="{83DF26B5-043D-1043-B9F5-8A3AA4253F7F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Google Shape;369;p41">
              <a:extLst>
                <a:ext uri="{FF2B5EF4-FFF2-40B4-BE49-F238E27FC236}">
                  <a16:creationId xmlns:a16="http://schemas.microsoft.com/office/drawing/2014/main" id="{130D656A-1EF5-1E41-83C8-CEFEA525614B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A4DE4D9-5512-EB45-A660-EA79960F9377}"/>
              </a:ext>
            </a:extLst>
          </p:cNvPr>
          <p:cNvCxnSpPr>
            <a:cxnSpLocks/>
          </p:cNvCxnSpPr>
          <p:nvPr/>
        </p:nvCxnSpPr>
        <p:spPr>
          <a:xfrm flipV="1">
            <a:off x="1255415" y="2890446"/>
            <a:ext cx="1263282" cy="2418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12F3AE-8BB6-2E48-918E-4B8C75847085}"/>
              </a:ext>
            </a:extLst>
          </p:cNvPr>
          <p:cNvCxnSpPr>
            <a:cxnSpLocks/>
          </p:cNvCxnSpPr>
          <p:nvPr/>
        </p:nvCxnSpPr>
        <p:spPr>
          <a:xfrm flipV="1">
            <a:off x="1225544" y="1783310"/>
            <a:ext cx="1489026" cy="1345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E1E93EF-9F3A-074B-B7B1-5680D0E54EC5}"/>
              </a:ext>
            </a:extLst>
          </p:cNvPr>
          <p:cNvCxnSpPr>
            <a:cxnSpLocks/>
          </p:cNvCxnSpPr>
          <p:nvPr/>
        </p:nvCxnSpPr>
        <p:spPr>
          <a:xfrm>
            <a:off x="1141410" y="1845373"/>
            <a:ext cx="1512266" cy="844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947A63-1F0C-594B-9DAB-F27F02FC24E6}"/>
              </a:ext>
            </a:extLst>
          </p:cNvPr>
          <p:cNvCxnSpPr>
            <a:cxnSpLocks/>
          </p:cNvCxnSpPr>
          <p:nvPr/>
        </p:nvCxnSpPr>
        <p:spPr>
          <a:xfrm>
            <a:off x="1145744" y="1841492"/>
            <a:ext cx="1707029" cy="1892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18098B-07AB-CC45-9155-45EC8F568712}"/>
              </a:ext>
            </a:extLst>
          </p:cNvPr>
          <p:cNvCxnSpPr>
            <a:cxnSpLocks/>
          </p:cNvCxnSpPr>
          <p:nvPr/>
        </p:nvCxnSpPr>
        <p:spPr>
          <a:xfrm>
            <a:off x="1112651" y="2488192"/>
            <a:ext cx="1502487" cy="3141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7FCCC8-2FED-0742-8D4D-6278E9A24700}"/>
              </a:ext>
            </a:extLst>
          </p:cNvPr>
          <p:cNvCxnSpPr>
            <a:cxnSpLocks/>
          </p:cNvCxnSpPr>
          <p:nvPr/>
        </p:nvCxnSpPr>
        <p:spPr>
          <a:xfrm>
            <a:off x="1080425" y="2451402"/>
            <a:ext cx="1602010" cy="1496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36D3FA-5E43-0549-B615-C147C20B82FC}"/>
              </a:ext>
            </a:extLst>
          </p:cNvPr>
          <p:cNvGrpSpPr/>
          <p:nvPr/>
        </p:nvGrpSpPr>
        <p:grpSpPr>
          <a:xfrm>
            <a:off x="4600530" y="2397893"/>
            <a:ext cx="1074349" cy="985105"/>
            <a:chOff x="4293114" y="2191472"/>
            <a:chExt cx="1604288" cy="1504073"/>
          </a:xfrm>
        </p:grpSpPr>
        <p:sp>
          <p:nvSpPr>
            <p:cNvPr id="68" name="5-Point Star 67">
              <a:extLst>
                <a:ext uri="{FF2B5EF4-FFF2-40B4-BE49-F238E27FC236}">
                  <a16:creationId xmlns:a16="http://schemas.microsoft.com/office/drawing/2014/main" id="{3C4767BE-8EA6-E640-BE96-85D27C067A09}"/>
                </a:ext>
              </a:extLst>
            </p:cNvPr>
            <p:cNvSpPr/>
            <p:nvPr/>
          </p:nvSpPr>
          <p:spPr>
            <a:xfrm>
              <a:off x="4317532" y="2245710"/>
              <a:ext cx="1488939" cy="1274315"/>
            </a:xfrm>
            <a:prstGeom prst="star5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293114" y="2191472"/>
              <a:ext cx="1604288" cy="15040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Google Shape;369;p41">
              <a:extLst>
                <a:ext uri="{FF2B5EF4-FFF2-40B4-BE49-F238E27FC236}">
                  <a16:creationId xmlns:a16="http://schemas.microsoft.com/office/drawing/2014/main" id="{A7F42524-6FE8-784F-AB45-CF7386D2AC67}"/>
                </a:ext>
              </a:extLst>
            </p:cNvPr>
            <p:cNvSpPr txBox="1"/>
            <p:nvPr/>
          </p:nvSpPr>
          <p:spPr>
            <a:xfrm>
              <a:off x="4610022" y="2698714"/>
              <a:ext cx="970469" cy="547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</a:t>
              </a:r>
              <a:endParaRPr lang="ar-AE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/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Google Shape;369;p41">
                <a:extLst>
                  <a:ext uri="{FF2B5EF4-FFF2-40B4-BE49-F238E27FC236}">
                    <a16:creationId xmlns:a16="http://schemas.microsoft.com/office/drawing/2014/main" id="{AECD805E-C9C9-D443-9B99-9A023FC16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349" y="4956837"/>
                <a:ext cx="643415" cy="644547"/>
              </a:xfrm>
              <a:prstGeom prst="rect">
                <a:avLst/>
              </a:prstGeom>
              <a:blipFill>
                <a:blip r:embed="rId9"/>
                <a:stretch>
                  <a:fillRect l="-1961" t="-11538" r="-5882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F56A3BA-FB50-3449-B8DE-D1FE38E29B41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>
            <a:off x="3852886" y="2815206"/>
            <a:ext cx="747644" cy="752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8054251-0E92-0249-9344-028F7F4C5946}"/>
              </a:ext>
            </a:extLst>
          </p:cNvPr>
          <p:cNvCxnSpPr>
            <a:cxnSpLocks/>
            <a:stCxn id="8" idx="6"/>
            <a:endCxn id="69" idx="1"/>
          </p:cNvCxnSpPr>
          <p:nvPr/>
        </p:nvCxnSpPr>
        <p:spPr>
          <a:xfrm>
            <a:off x="3734120" y="1648361"/>
            <a:ext cx="1023745" cy="8937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88A2AFC-E0BF-9343-B53E-BACA3CE10128}"/>
              </a:ext>
            </a:extLst>
          </p:cNvPr>
          <p:cNvCxnSpPr>
            <a:cxnSpLocks/>
            <a:stCxn id="56" idx="6"/>
            <a:endCxn id="69" idx="3"/>
          </p:cNvCxnSpPr>
          <p:nvPr/>
        </p:nvCxnSpPr>
        <p:spPr>
          <a:xfrm flipV="1">
            <a:off x="3791992" y="3238733"/>
            <a:ext cx="965873" cy="8341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D64E979-BEBE-2740-AFD4-1738AD4FABC2}"/>
              </a:ext>
            </a:extLst>
          </p:cNvPr>
          <p:cNvCxnSpPr>
            <a:cxnSpLocks/>
            <a:endCxn id="69" idx="4"/>
          </p:cNvCxnSpPr>
          <p:nvPr/>
        </p:nvCxnSpPr>
        <p:spPr>
          <a:xfrm flipV="1">
            <a:off x="4933882" y="3382998"/>
            <a:ext cx="203823" cy="7807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/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Google Shape;369;p41">
                <a:extLst>
                  <a:ext uri="{FF2B5EF4-FFF2-40B4-BE49-F238E27FC236}">
                    <a16:creationId xmlns:a16="http://schemas.microsoft.com/office/drawing/2014/main" id="{8B2CFBFA-610E-D444-98B5-8AA8FD1B2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322" y="4024327"/>
                <a:ext cx="643415" cy="644547"/>
              </a:xfrm>
              <a:prstGeom prst="rect">
                <a:avLst/>
              </a:prstGeom>
              <a:blipFill>
                <a:blip r:embed="rId10"/>
                <a:stretch>
                  <a:fillRect l="-9804" t="-13462" r="-47059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788A27-119F-E84C-91EE-46B5F879F278}"/>
              </a:ext>
            </a:extLst>
          </p:cNvPr>
          <p:cNvCxnSpPr>
            <a:cxnSpLocks/>
          </p:cNvCxnSpPr>
          <p:nvPr/>
        </p:nvCxnSpPr>
        <p:spPr>
          <a:xfrm flipH="1" flipV="1">
            <a:off x="5325570" y="3382998"/>
            <a:ext cx="337505" cy="6413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/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Google Shape;369;p41">
                <a:extLst>
                  <a:ext uri="{FF2B5EF4-FFF2-40B4-BE49-F238E27FC236}">
                    <a16:creationId xmlns:a16="http://schemas.microsoft.com/office/drawing/2014/main" id="{343A6BCA-38BC-9E47-86D0-84B320A48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084" y="4033510"/>
                <a:ext cx="643415" cy="644547"/>
              </a:xfrm>
              <a:prstGeom prst="rect">
                <a:avLst/>
              </a:prstGeom>
              <a:blipFill>
                <a:blip r:embed="rId11"/>
                <a:stretch>
                  <a:fillRect l="-1923" t="-13725" r="-57692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8686A35-DD43-0548-9FF1-5FAD66B15FA1}"/>
              </a:ext>
            </a:extLst>
          </p:cNvPr>
          <p:cNvSpPr txBox="1"/>
          <p:nvPr/>
        </p:nvSpPr>
        <p:spPr>
          <a:xfrm>
            <a:off x="295818" y="3822042"/>
            <a:ext cx="111339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B00DAA-42EE-9643-8761-D7A28297A9AF}"/>
              </a:ext>
            </a:extLst>
          </p:cNvPr>
          <p:cNvSpPr txBox="1"/>
          <p:nvPr/>
        </p:nvSpPr>
        <p:spPr>
          <a:xfrm>
            <a:off x="2318977" y="5739987"/>
            <a:ext cx="122178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Hidden layer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03F5FB-AE9A-924A-9B35-7A59DE4CEBC7}"/>
              </a:ext>
            </a:extLst>
          </p:cNvPr>
          <p:cNvSpPr txBox="1"/>
          <p:nvPr/>
        </p:nvSpPr>
        <p:spPr>
          <a:xfrm>
            <a:off x="4609878" y="4884187"/>
            <a:ext cx="145988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4883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RELATION TO LINEAR MODELS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666750" y="1897625"/>
            <a:ext cx="7810500" cy="363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 neuron is effectively a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generalised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linear model, i.e. a linear regression model inside a function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activation function (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f)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logistic function, then our single neuron model is the same as logistic regression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 go much further than linear models, due to the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neurons</a:t>
            </a:r>
            <a:endParaRPr dirty="0"/>
          </a:p>
        </p:txBody>
      </p:sp>
      <p:sp>
        <p:nvSpPr>
          <p:cNvPr id="382" name="Google Shape;382;p42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487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ACTIVATION FUNCTIONS</a:t>
            </a: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B24FAA29-3BA2-FE49-BF3C-8F8617DB9740}"/>
              </a:ext>
            </a:extLst>
          </p:cNvPr>
          <p:cNvSpPr txBox="1">
            <a:spLocks/>
          </p:cNvSpPr>
          <p:nvPr/>
        </p:nvSpPr>
        <p:spPr>
          <a:xfrm>
            <a:off x="666750" y="1446905"/>
            <a:ext cx="8128116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What is the activation for?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These are to scale our output and add non-linear properties</a:t>
            </a:r>
            <a:br>
              <a:rPr lang="en-AU" sz="2200" dirty="0">
                <a:solidFill>
                  <a:schemeClr val="tx1"/>
                </a:solidFill>
              </a:rPr>
            </a:br>
            <a:endParaRPr lang="en-AU" sz="2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Why non-linear?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Consider if we we only undertook ‘adding’ functions at each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Then we are only making linear transformations. Linear-by-linear-by-linear.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Hence this is no more powerful than one linear node!</a:t>
            </a:r>
          </a:p>
        </p:txBody>
      </p:sp>
    </p:spTree>
    <p:extLst>
      <p:ext uri="{BB962C8B-B14F-4D97-AF65-F5344CB8AC3E}">
        <p14:creationId xmlns:p14="http://schemas.microsoft.com/office/powerpoint/2010/main" val="233959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Let’s prove that!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5" name="Google Shape;354;p40">
            <a:extLst>
              <a:ext uri="{FF2B5EF4-FFF2-40B4-BE49-F238E27FC236}">
                <a16:creationId xmlns:a16="http://schemas.microsoft.com/office/drawing/2014/main" id="{B24FAA29-3BA2-FE49-BF3C-8F8617DB9740}"/>
              </a:ext>
            </a:extLst>
          </p:cNvPr>
          <p:cNvSpPr txBox="1">
            <a:spLocks/>
          </p:cNvSpPr>
          <p:nvPr/>
        </p:nvSpPr>
        <p:spPr>
          <a:xfrm>
            <a:off x="666750" y="1446905"/>
            <a:ext cx="8128116" cy="93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tx1"/>
                </a:solidFill>
              </a:rPr>
              <a:t>Consider a NN with no activation function, we just do the multiplication step: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0521E5-1F78-0449-B850-104E941EFF84}"/>
                  </a:ext>
                </a:extLst>
              </p:cNvPr>
              <p:cNvSpPr/>
              <p:nvPr/>
            </p:nvSpPr>
            <p:spPr>
              <a:xfrm>
                <a:off x="1013196" y="2379406"/>
                <a:ext cx="6882107" cy="1000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AU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0521E5-1F78-0449-B850-104E941EFF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196" y="2379406"/>
                <a:ext cx="6882107" cy="1000787"/>
              </a:xfrm>
              <a:prstGeom prst="rect">
                <a:avLst/>
              </a:prstGeom>
              <a:blipFill>
                <a:blip r:embed="rId3"/>
                <a:stretch>
                  <a:fillRect l="-1473" t="-1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772A13-8E9B-9047-8ABF-462B180681CC}"/>
                  </a:ext>
                </a:extLst>
              </p:cNvPr>
              <p:cNvSpPr/>
              <p:nvPr/>
            </p:nvSpPr>
            <p:spPr>
              <a:xfrm>
                <a:off x="895208" y="4565745"/>
                <a:ext cx="6882107" cy="988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2800" i="1" dirty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8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AU" sz="2800" b="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AU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  <m:sup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AU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AU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AU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AU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sz="28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AU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AU" sz="2800" i="1" dirty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AU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772A13-8E9B-9047-8ABF-462B180681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08" y="4565745"/>
                <a:ext cx="6882107" cy="988412"/>
              </a:xfrm>
              <a:prstGeom prst="rect">
                <a:avLst/>
              </a:prstGeom>
              <a:blipFill>
                <a:blip r:embed="rId4"/>
                <a:stretch>
                  <a:fillRect l="-1473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354;p40">
            <a:extLst>
              <a:ext uri="{FF2B5EF4-FFF2-40B4-BE49-F238E27FC236}">
                <a16:creationId xmlns:a16="http://schemas.microsoft.com/office/drawing/2014/main" id="{B1C72750-86CE-624D-9A74-DA4E5D1AD4C6}"/>
              </a:ext>
            </a:extLst>
          </p:cNvPr>
          <p:cNvSpPr txBox="1">
            <a:spLocks/>
          </p:cNvSpPr>
          <p:nvPr/>
        </p:nvSpPr>
        <p:spPr>
          <a:xfrm>
            <a:off x="1667359" y="3752647"/>
            <a:ext cx="5451195" cy="5600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Substitute Line 1 into Line 2</a:t>
            </a:r>
          </a:p>
        </p:txBody>
      </p:sp>
      <p:sp>
        <p:nvSpPr>
          <p:cNvPr id="11" name="Google Shape;354;p40">
            <a:extLst>
              <a:ext uri="{FF2B5EF4-FFF2-40B4-BE49-F238E27FC236}">
                <a16:creationId xmlns:a16="http://schemas.microsoft.com/office/drawing/2014/main" id="{BCAC5B9A-B6CB-5E4F-965E-4F9B3704870B}"/>
              </a:ext>
            </a:extLst>
          </p:cNvPr>
          <p:cNvSpPr txBox="1">
            <a:spLocks/>
          </p:cNvSpPr>
          <p:nvPr/>
        </p:nvSpPr>
        <p:spPr>
          <a:xfrm>
            <a:off x="1964389" y="5434113"/>
            <a:ext cx="5215222" cy="7716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000" dirty="0">
                <a:sym typeface="Arial"/>
              </a:rPr>
              <a:t>We are just making linear transformations, no ‘curve’ to our function!</a:t>
            </a:r>
          </a:p>
        </p:txBody>
      </p:sp>
    </p:spTree>
    <p:extLst>
      <p:ext uri="{BB962C8B-B14F-4D97-AF65-F5344CB8AC3E}">
        <p14:creationId xmlns:p14="http://schemas.microsoft.com/office/powerpoint/2010/main" val="203923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Some common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4;p40">
                <a:extLst>
                  <a:ext uri="{FF2B5EF4-FFF2-40B4-BE49-F238E27FC236}">
                    <a16:creationId xmlns:a16="http://schemas.microsoft.com/office/drawing/2014/main" id="{B24FAA29-3BA2-FE49-BF3C-8F8617DB9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016" y="1311439"/>
                <a:ext cx="5496983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228600" algn="l" rtl="0">
                  <a:lnSpc>
                    <a:spcPct val="108333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42900" algn="l" rtl="0">
                  <a:lnSpc>
                    <a:spcPct val="122222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4290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4290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&gt;"/>
                  <a:defRPr sz="1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>
                    <a:solidFill>
                      <a:schemeClr val="tx1"/>
                    </a:solidFill>
                  </a:rPr>
                  <a:t>Sigmoid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Historically popular, not anymore (except for last layer)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 err="1">
                    <a:solidFill>
                      <a:schemeClr val="tx1"/>
                    </a:solidFill>
                  </a:rPr>
                  <a:t>ReLU</a:t>
                </a:r>
                <a:r>
                  <a:rPr lang="en-AU" sz="2200" dirty="0">
                    <a:solidFill>
                      <a:schemeClr val="tx1"/>
                    </a:solidFill>
                  </a:rPr>
                  <a:t> (Rectified linear unit) (</a:t>
                </a:r>
                <a:r>
                  <a:rPr lang="en-AU" sz="2200" dirty="0" err="1">
                    <a:solidFill>
                      <a:schemeClr val="tx1"/>
                    </a:solidFill>
                  </a:rPr>
                  <a:t>Krizchevsky</a:t>
                </a:r>
                <a:r>
                  <a:rPr lang="en-AU" sz="2200" dirty="0">
                    <a:solidFill>
                      <a:schemeClr val="tx1"/>
                    </a:solidFill>
                  </a:rPr>
                  <a:t> et al. 2012)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Safe, very popular these days. Fixes a number of problems with sigmoid to do with gradient flow.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Google Shape;354;p40">
                <a:extLst>
                  <a:ext uri="{FF2B5EF4-FFF2-40B4-BE49-F238E27FC236}">
                    <a16:creationId xmlns:a16="http://schemas.microsoft.com/office/drawing/2014/main" id="{B24FAA29-3BA2-FE49-BF3C-8F8617DB9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16" y="1311439"/>
                <a:ext cx="5496983" cy="4622800"/>
              </a:xfrm>
              <a:prstGeom prst="rect">
                <a:avLst/>
              </a:prstGeom>
              <a:blipFill>
                <a:blip r:embed="rId3"/>
                <a:stretch>
                  <a:fillRect l="-2304" t="-822" r="-1152" b="-6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D835B4C-810D-9A47-833B-8381BAD5C6FF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554" y="1547941"/>
            <a:ext cx="2188740" cy="1324781"/>
          </a:xfrm>
          <a:prstGeom prst="rect">
            <a:avLst/>
          </a:prstGeom>
          <a:ln w="19050">
            <a:solidFill>
              <a:srgbClr val="7030A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C8E68-7C1D-614B-B134-2642B35AA519}"/>
              </a:ext>
            </a:extLst>
          </p:cNvPr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667" y="3612831"/>
            <a:ext cx="2050627" cy="1915902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82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AU" i="1" dirty="0"/>
              <a:t>This subject gives students a holistic understanding of deep learning, based on readings of research papers, coding exercises and practical assignments. </a:t>
            </a:r>
          </a:p>
          <a:p>
            <a:r>
              <a:rPr lang="en-AU" dirty="0"/>
              <a:t>Three pillars:</a:t>
            </a:r>
          </a:p>
          <a:p>
            <a:pPr lvl="2"/>
            <a:r>
              <a:rPr lang="en-AU" dirty="0"/>
              <a:t>(Some) mathematics</a:t>
            </a:r>
          </a:p>
          <a:p>
            <a:pPr lvl="2"/>
            <a:r>
              <a:rPr lang="en-AU" dirty="0"/>
              <a:t>(skimming of) academic papers</a:t>
            </a:r>
          </a:p>
          <a:p>
            <a:pPr lvl="2"/>
            <a:r>
              <a:rPr lang="en-AU" dirty="0"/>
              <a:t>(coding) coding</a:t>
            </a:r>
            <a:br>
              <a:rPr lang="en-AU" dirty="0"/>
            </a:br>
            <a:endParaRPr lang="en-AU" dirty="0"/>
          </a:p>
          <a:p>
            <a:pPr lvl="1"/>
            <a:r>
              <a:rPr lang="en-AU" dirty="0"/>
              <a:t>What’s not included:</a:t>
            </a:r>
          </a:p>
          <a:p>
            <a:pPr lvl="2"/>
            <a:r>
              <a:rPr lang="en-AU" dirty="0"/>
              <a:t>Deep analysis of any particular architecture</a:t>
            </a:r>
          </a:p>
          <a:p>
            <a:pPr lvl="2"/>
            <a:r>
              <a:rPr lang="en-AU" dirty="0"/>
              <a:t>Too much emphasis on deployment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46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Activation Functions</a:t>
            </a:r>
            <a:endParaRPr dirty="0"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79A922-29BB-7847-8EDD-3815FEBAC8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653117"/>
            <a:ext cx="76200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6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instances to vectors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61193D94-A4C7-2A4E-B2EE-3353D7F4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4"/>
            <a:ext cx="8128116" cy="3780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To ease the maths in our networks, we like to operate in vectors and matrixes.</a:t>
            </a: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This means that rather than a ‘for loop’ we can simply undertake efficient matrix calculations.</a:t>
            </a: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So let us take all our weights and stack them:</a:t>
            </a: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br>
              <a:rPr lang="en-AU" sz="2000" dirty="0">
                <a:solidFill>
                  <a:schemeClr val="tx1"/>
                </a:solidFill>
              </a:rPr>
            </a:br>
            <a:endParaRPr lang="en-AU" sz="2000" dirty="0">
              <a:solidFill>
                <a:schemeClr val="tx1"/>
              </a:solidFill>
            </a:endParaRPr>
          </a:p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And the same for our Z, A and X (now using capital letters to denote a matrix).</a:t>
            </a:r>
            <a:endParaRPr lang="en-AU" sz="2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45492AF-F1B4-524F-B176-E4F0AF1E1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01323"/>
              </p:ext>
            </p:extLst>
          </p:nvPr>
        </p:nvGraphicFramePr>
        <p:xfrm>
          <a:off x="1468138" y="3274483"/>
          <a:ext cx="8404408" cy="1483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Document" r:id="rId4" imgW="5943600" imgH="952500" progId="Word.Document.12">
                  <p:embed/>
                </p:oleObj>
              </mc:Choice>
              <mc:Fallback>
                <p:oleObj name="Document" r:id="rId4" imgW="5943600" imgH="9525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45492AF-F1B4-524F-B176-E4F0AF1E1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68138" y="3274483"/>
                        <a:ext cx="8404408" cy="1483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8254D6-7FEB-AE4C-85C7-99091380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183734"/>
              </p:ext>
            </p:extLst>
          </p:nvPr>
        </p:nvGraphicFramePr>
        <p:xfrm>
          <a:off x="1468138" y="4953606"/>
          <a:ext cx="54181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68138" y="4953606"/>
                        <a:ext cx="541813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/>
              <p:nvPr/>
            </p:nvSpPr>
            <p:spPr>
              <a:xfrm>
                <a:off x="5941659" y="4953606"/>
                <a:ext cx="2471832" cy="1015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A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59" y="4953606"/>
                <a:ext cx="2471832" cy="1015663"/>
              </a:xfrm>
              <a:prstGeom prst="rect">
                <a:avLst/>
              </a:prstGeom>
              <a:blipFill>
                <a:blip r:embed="rId8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02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instances to vectors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0" name="Google Shape;354;p40">
            <a:extLst>
              <a:ext uri="{FF2B5EF4-FFF2-40B4-BE49-F238E27FC236}">
                <a16:creationId xmlns:a16="http://schemas.microsoft.com/office/drawing/2014/main" id="{61193D94-A4C7-2A4E-B2EE-3353D7F4EF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0247" y="1332895"/>
            <a:ext cx="8128116" cy="49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/>
                </a:solidFill>
              </a:rPr>
              <a:t>Given X is of the form:</a:t>
            </a:r>
            <a:endParaRPr lang="en-AU" sz="2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>
              <a:solidFill>
                <a:schemeClr val="tx1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8254D6-7FEB-AE4C-85C7-990913804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380123"/>
              </p:ext>
            </p:extLst>
          </p:nvPr>
        </p:nvGraphicFramePr>
        <p:xfrm>
          <a:off x="1173170" y="1828801"/>
          <a:ext cx="5418137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Document" r:id="rId4" imgW="5727700" imgH="1143000" progId="Word.Document.12">
                  <p:embed/>
                </p:oleObj>
              </mc:Choice>
              <mc:Fallback>
                <p:oleObj name="Document" r:id="rId4" imgW="5727700" imgH="11430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8254D6-7FEB-AE4C-85C7-990913804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3170" y="1828801"/>
                        <a:ext cx="5418137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/>
              <p:nvPr/>
            </p:nvSpPr>
            <p:spPr>
              <a:xfrm>
                <a:off x="5299862" y="2026694"/>
                <a:ext cx="3507108" cy="707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𝑋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AU" sz="20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DC5030E-B586-7042-BB4A-FCFFF5C3E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862" y="2026694"/>
                <a:ext cx="3507108" cy="707886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54;p40">
            <a:extLst>
              <a:ext uri="{FF2B5EF4-FFF2-40B4-BE49-F238E27FC236}">
                <a16:creationId xmlns:a16="http://schemas.microsoft.com/office/drawing/2014/main" id="{933ED266-C6DB-C547-9858-4FBC466C207F}"/>
              </a:ext>
            </a:extLst>
          </p:cNvPr>
          <p:cNvSpPr txBox="1">
            <a:spLocks/>
          </p:cNvSpPr>
          <p:nvPr/>
        </p:nvSpPr>
        <p:spPr>
          <a:xfrm>
            <a:off x="666750" y="2971801"/>
            <a:ext cx="8128116" cy="495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2000" dirty="0"/>
              <a:t>What is Y’s dimension?</a:t>
            </a:r>
            <a:endParaRPr lang="en-AU" sz="2600" dirty="0"/>
          </a:p>
          <a:p>
            <a:pPr>
              <a:lnSpc>
                <a:spcPct val="122222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8C8453-A4E3-9643-963D-6CC75B4288F1}"/>
                  </a:ext>
                </a:extLst>
              </p:cNvPr>
              <p:cNvSpPr/>
              <p:nvPr/>
            </p:nvSpPr>
            <p:spPr>
              <a:xfrm>
                <a:off x="2468615" y="4668274"/>
                <a:ext cx="4206769" cy="70788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AU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𝑌</m:t>
                      </m:r>
                      <m:r>
                        <a:rPr lang="en-A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∈ 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AU" sz="20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∗ </m:t>
                          </m:r>
                          <m:r>
                            <a:rPr lang="en-AU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</a:br>
                <a:endParaRPr lang="en-AU" sz="20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AU" sz="20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</a:rPr>
                  <a:t>(Features high, samples long)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8C8453-A4E3-9643-963D-6CC75B428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15" y="4668274"/>
                <a:ext cx="4206769" cy="707886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318DAAF-CA1D-B741-BCC7-6454944E0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938111"/>
              </p:ext>
            </p:extLst>
          </p:nvPr>
        </p:nvGraphicFramePr>
        <p:xfrm>
          <a:off x="1635279" y="3888677"/>
          <a:ext cx="54181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Document" r:id="rId8" imgW="5727700" imgH="508000" progId="Word.Document.12">
                  <p:embed/>
                </p:oleObj>
              </mc:Choice>
              <mc:Fallback>
                <p:oleObj name="Document" r:id="rId8" imgW="5727700" imgH="508000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08254D6-7FEB-AE4C-85C7-9909138046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35279" y="3888677"/>
                        <a:ext cx="5418137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67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 animBg="1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matrix algebra through our network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/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Google Shape;369;p41">
                <a:extLst>
                  <a:ext uri="{FF2B5EF4-FFF2-40B4-BE49-F238E27FC236}">
                    <a16:creationId xmlns:a16="http://schemas.microsoft.com/office/drawing/2014/main" id="{02BC6228-AD34-0D40-8D30-999C58A5A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7" y="1402472"/>
                <a:ext cx="643415" cy="644547"/>
              </a:xfrm>
              <a:prstGeom prst="rect">
                <a:avLst/>
              </a:prstGeom>
              <a:blipFill>
                <a:blip r:embed="rId4"/>
                <a:stretch>
                  <a:fillRect t="-11538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BC56211-362A-4F40-B85A-8AE9F46E722A}"/>
              </a:ext>
            </a:extLst>
          </p:cNvPr>
          <p:cNvGrpSpPr/>
          <p:nvPr/>
        </p:nvGrpSpPr>
        <p:grpSpPr>
          <a:xfrm>
            <a:off x="1119272" y="1155808"/>
            <a:ext cx="7646029" cy="3316270"/>
            <a:chOff x="1119272" y="1155808"/>
            <a:chExt cx="7646029" cy="3316270"/>
          </a:xfrm>
        </p:grpSpPr>
        <p:sp>
          <p:nvSpPr>
            <p:cNvPr id="372" name="Google Shape;372;p41"/>
            <p:cNvSpPr/>
            <p:nvPr/>
          </p:nvSpPr>
          <p:spPr>
            <a:xfrm>
              <a:off x="6073072" y="2380033"/>
              <a:ext cx="1055315" cy="599768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50B90CF-353D-D04E-81C7-E2B89C14EFAE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V="1">
              <a:off x="1119272" y="1648361"/>
              <a:ext cx="1540499" cy="1780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3A66E9-A3F9-C544-9149-5A406409CD2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5937283" y="2843770"/>
              <a:ext cx="804385" cy="159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/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AU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Google Shape;369;p41">
                  <a:extLst>
                    <a:ext uri="{FF2B5EF4-FFF2-40B4-BE49-F238E27FC236}">
                      <a16:creationId xmlns:a16="http://schemas.microsoft.com/office/drawing/2014/main" id="{D4D29820-59B2-D546-8960-2A4A3FB1A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1668" y="2521496"/>
                  <a:ext cx="643415" cy="644547"/>
                </a:xfrm>
                <a:prstGeom prst="rect">
                  <a:avLst/>
                </a:prstGeom>
                <a:blipFill>
                  <a:blip r:embed="rId5"/>
                  <a:stretch>
                    <a:fillRect l="-9615" t="-11765" r="-88462" b="-372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/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3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ar-AE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Google Shape;369;p41">
                  <a:extLst>
                    <a:ext uri="{FF2B5EF4-FFF2-40B4-BE49-F238E27FC236}">
                      <a16:creationId xmlns:a16="http://schemas.microsoft.com/office/drawing/2014/main" id="{B4C65CD5-C203-5C40-9BF3-0A15A05F6C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886" y="2528749"/>
                  <a:ext cx="643415" cy="644547"/>
                </a:xfrm>
                <a:prstGeom prst="rect">
                  <a:avLst/>
                </a:prstGeom>
                <a:blipFill>
                  <a:blip r:embed="rId6"/>
                  <a:stretch>
                    <a:fillRect t="-13462" r="-33333" b="-32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A68602-7A05-0540-904B-6471062B8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342" y="2866657"/>
              <a:ext cx="605834" cy="162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8B9788-1B07-BE42-891D-D2B7819620BF}"/>
                </a:ext>
              </a:extLst>
            </p:cNvPr>
            <p:cNvSpPr/>
            <p:nvPr/>
          </p:nvSpPr>
          <p:spPr>
            <a:xfrm>
              <a:off x="2659771" y="1155808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7B622F-3107-9248-B19E-4DC773735BA7}"/>
                </a:ext>
              </a:extLst>
            </p:cNvPr>
            <p:cNvSpPr/>
            <p:nvPr/>
          </p:nvSpPr>
          <p:spPr>
            <a:xfrm>
              <a:off x="2778537" y="232265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9AC6864-4497-724A-8C00-1332D434578F}"/>
                </a:ext>
              </a:extLst>
            </p:cNvPr>
            <p:cNvSpPr/>
            <p:nvPr/>
          </p:nvSpPr>
          <p:spPr>
            <a:xfrm>
              <a:off x="2733809" y="3486973"/>
              <a:ext cx="1074349" cy="98510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E1E93EF-9F3A-074B-B7B1-5680D0E54EC5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10" y="1845373"/>
              <a:ext cx="1574173" cy="8345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0947A63-1F0C-594B-9DAB-F27F02FC24E6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44" y="1841492"/>
              <a:ext cx="1707029" cy="18924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3D4FEC8-2DE3-B34B-B760-9AA8C062693A}"/>
                </a:ext>
              </a:extLst>
            </p:cNvPr>
            <p:cNvSpPr/>
            <p:nvPr/>
          </p:nvSpPr>
          <p:spPr>
            <a:xfrm>
              <a:off x="4600530" y="2397893"/>
              <a:ext cx="1074349" cy="985105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F56A3BA-FB50-3449-B8DE-D1FE38E29B41}"/>
                </a:ext>
              </a:extLst>
            </p:cNvPr>
            <p:cNvCxnSpPr>
              <a:cxnSpLocks/>
              <a:stCxn id="45" idx="6"/>
              <a:endCxn id="69" idx="2"/>
            </p:cNvCxnSpPr>
            <p:nvPr/>
          </p:nvCxnSpPr>
          <p:spPr>
            <a:xfrm>
              <a:off x="3852886" y="2815206"/>
              <a:ext cx="747644" cy="75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8054251-0E92-0249-9344-028F7F4C5946}"/>
                </a:ext>
              </a:extLst>
            </p:cNvPr>
            <p:cNvCxnSpPr>
              <a:cxnSpLocks/>
              <a:stCxn id="8" idx="6"/>
              <a:endCxn id="69" idx="1"/>
            </p:cNvCxnSpPr>
            <p:nvPr/>
          </p:nvCxnSpPr>
          <p:spPr>
            <a:xfrm>
              <a:off x="3734120" y="1648361"/>
              <a:ext cx="1023745" cy="8937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88A2AFC-E0BF-9343-B53E-BACA3CE10128}"/>
                </a:ext>
              </a:extLst>
            </p:cNvPr>
            <p:cNvCxnSpPr>
              <a:cxnSpLocks/>
              <a:stCxn id="56" idx="6"/>
              <a:endCxn id="69" idx="3"/>
            </p:cNvCxnSpPr>
            <p:nvPr/>
          </p:nvCxnSpPr>
          <p:spPr>
            <a:xfrm flipV="1">
              <a:off x="3808158" y="3238733"/>
              <a:ext cx="949707" cy="7407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/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Google Shape;369;p41">
                <a:extLst>
                  <a:ext uri="{FF2B5EF4-FFF2-40B4-BE49-F238E27FC236}">
                    <a16:creationId xmlns:a16="http://schemas.microsoft.com/office/drawing/2014/main" id="{FB712D47-27DD-F84D-983D-E6C9C4B83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09" y="2075619"/>
                <a:ext cx="643415" cy="644547"/>
              </a:xfrm>
              <a:prstGeom prst="rect">
                <a:avLst/>
              </a:prstGeom>
              <a:blipFill>
                <a:blip r:embed="rId7"/>
                <a:stretch>
                  <a:fillRect t="-11538" r="-46154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8E3713-F370-444C-B0BC-CE0B82E4FDC2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052902" y="1648361"/>
            <a:ext cx="1606869" cy="8731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0212E63-E51F-C44B-8B6C-E72455FBDE4A}"/>
              </a:ext>
            </a:extLst>
          </p:cNvPr>
          <p:cNvCxnSpPr>
            <a:cxnSpLocks/>
          </p:cNvCxnSpPr>
          <p:nvPr/>
        </p:nvCxnSpPr>
        <p:spPr>
          <a:xfrm>
            <a:off x="1039902" y="2528749"/>
            <a:ext cx="1648168" cy="130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02F753-C62E-514D-8D57-96EC8012054D}"/>
              </a:ext>
            </a:extLst>
          </p:cNvPr>
          <p:cNvCxnSpPr>
            <a:cxnSpLocks/>
          </p:cNvCxnSpPr>
          <p:nvPr/>
        </p:nvCxnSpPr>
        <p:spPr>
          <a:xfrm>
            <a:off x="1052902" y="2528749"/>
            <a:ext cx="1789240" cy="1220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/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ar-AE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Google Shape;369;p41">
                <a:extLst>
                  <a:ext uri="{FF2B5EF4-FFF2-40B4-BE49-F238E27FC236}">
                    <a16:creationId xmlns:a16="http://schemas.microsoft.com/office/drawing/2014/main" id="{A386C4BB-E053-B744-A447-A199463A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76" y="2911019"/>
                <a:ext cx="643415" cy="644547"/>
              </a:xfrm>
              <a:prstGeom prst="rect">
                <a:avLst/>
              </a:prstGeom>
              <a:blipFill>
                <a:blip r:embed="rId8"/>
                <a:stretch>
                  <a:fillRect l="-1923" t="-13462" r="-44231" b="-32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784B7CD-7327-364C-A1D5-E43F2CB198C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977742" y="1648361"/>
            <a:ext cx="1682029" cy="16663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F2BCF4-2344-234F-B889-4370B8E0F5F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21930" y="2815206"/>
            <a:ext cx="1856607" cy="521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B77ACE-892C-584E-AB8F-CB3FF0634017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77742" y="3351332"/>
            <a:ext cx="1913402" cy="2799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15241DA-6149-7C4F-923C-EA346522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812779"/>
              </p:ext>
            </p:extLst>
          </p:nvPr>
        </p:nvGraphicFramePr>
        <p:xfrm>
          <a:off x="-1522160" y="3732042"/>
          <a:ext cx="5621866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Document" r:id="rId9" imgW="5943600" imgH="1320800" progId="Word.Document.12">
                  <p:embed/>
                </p:oleObj>
              </mc:Choice>
              <mc:Fallback>
                <p:oleObj name="Document" r:id="rId9" imgW="5943600" imgH="13208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-1522160" y="3732042"/>
                        <a:ext cx="5621866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A3667AB-B4D0-944F-B032-ACF17DDE9B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867995"/>
              </p:ext>
            </p:extLst>
          </p:nvPr>
        </p:nvGraphicFramePr>
        <p:xfrm>
          <a:off x="822325" y="4918075"/>
          <a:ext cx="5727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Document" r:id="rId11" imgW="5727700" imgH="533400" progId="Word.Document.12">
                  <p:embed/>
                </p:oleObj>
              </mc:Choice>
              <mc:Fallback>
                <p:oleObj name="Document" r:id="rId11" imgW="5727700" imgH="533400" progId="Word.Document.12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FA3667AB-B4D0-944F-B032-ACF17DDE9B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2325" y="4918075"/>
                        <a:ext cx="57277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57C38F6F-6E38-9447-A4F4-ECF2AA2B77E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283011" y="1553249"/>
          <a:ext cx="5943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name="Document" r:id="rId13" imgW="5943600" imgH="711200" progId="Word.Document.12">
                  <p:embed/>
                </p:oleObj>
              </mc:Choice>
              <mc:Fallback>
                <p:oleObj name="Document" r:id="rId13" imgW="5943600" imgH="711200" progId="Word.Document.12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57C38F6F-6E38-9447-A4F4-ECF2AA2B7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83011" y="1553249"/>
                        <a:ext cx="5943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Google Shape;354;p40">
            <a:extLst>
              <a:ext uri="{FF2B5EF4-FFF2-40B4-BE49-F238E27FC236}">
                <a16:creationId xmlns:a16="http://schemas.microsoft.com/office/drawing/2014/main" id="{BAABB383-ABA5-FF42-8183-6D9590BC68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45620" y="4317120"/>
            <a:ext cx="2723790" cy="7688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tx1"/>
                </a:solidFill>
              </a:rPr>
              <a:t>Note what are the later layers are modelling?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0E0C7A-1553-474A-BABE-3F3497173333}"/>
              </a:ext>
            </a:extLst>
          </p:cNvPr>
          <p:cNvSpPr txBox="1"/>
          <p:nvPr/>
        </p:nvSpPr>
        <p:spPr>
          <a:xfrm>
            <a:off x="2170938" y="5522517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L1 is a function of L0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655BE4-3111-4941-8DB3-772BAE351F95}"/>
              </a:ext>
            </a:extLst>
          </p:cNvPr>
          <p:cNvSpPr txBox="1"/>
          <p:nvPr/>
        </p:nvSpPr>
        <p:spPr>
          <a:xfrm>
            <a:off x="4425436" y="3691958"/>
            <a:ext cx="240106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2pPr lvl="1" algn="ctr">
              <a:defRPr sz="2000" b="1">
                <a:solidFill>
                  <a:srgbClr val="FF0000"/>
                </a:solidFill>
              </a:defRPr>
            </a:lvl2pPr>
          </a:lstStyle>
          <a:p>
            <a:pPr algn="ctr"/>
            <a:r>
              <a:rPr lang="en-AU" b="1" dirty="0">
                <a:solidFill>
                  <a:srgbClr val="FF0000"/>
                </a:solidFill>
              </a:rPr>
              <a:t>L2 is a function of L1</a:t>
            </a:r>
          </a:p>
        </p:txBody>
      </p:sp>
    </p:spTree>
    <p:extLst>
      <p:ext uri="{BB962C8B-B14F-4D97-AF65-F5344CB8AC3E}">
        <p14:creationId xmlns:p14="http://schemas.microsoft.com/office/powerpoint/2010/main" val="938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Generalizing the algebra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7942" y="1519161"/>
                <a:ext cx="8128116" cy="3780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The ‘Z’ of any given layer, L, can be found with the following formula: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dirty="0">
                    <a:solidFill>
                      <a:schemeClr val="tx1"/>
                    </a:solidFill>
                  </a:rPr>
                </a:br>
                <a:endParaRPr lang="en-AU" sz="2600" dirty="0">
                  <a:solidFill>
                    <a:schemeClr val="tx1"/>
                  </a:solidFill>
                </a:endParaRP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And the ‘A’ (activation matrix) of any given layer, L, is found by:</a:t>
                </a:r>
                <a:br>
                  <a:rPr lang="en-AU" sz="2000" dirty="0">
                    <a:solidFill>
                      <a:schemeClr val="tx1"/>
                    </a:solidFill>
                  </a:rPr>
                </a:br>
                <a:endParaRPr lang="en-AU" sz="20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2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AU" sz="2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6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en-AU" sz="2600" dirty="0">
                    <a:solidFill>
                      <a:schemeClr val="tx1"/>
                    </a:solidFill>
                  </a:rPr>
                </a:br>
                <a:endParaRPr lang="en-AU" sz="2600" dirty="0">
                  <a:solidFill>
                    <a:schemeClr val="tx1"/>
                  </a:solidFill>
                </a:endParaRPr>
              </a:p>
              <a:p>
                <a:pPr marL="1200150" lvl="2" indent="-28575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Where g is the activation function (sigmoid, </a:t>
                </a:r>
                <a:r>
                  <a:rPr lang="en-AU" sz="2000" dirty="0" err="1">
                    <a:solidFill>
                      <a:schemeClr val="tx1"/>
                    </a:solidFill>
                  </a:rPr>
                  <a:t>ReLU</a:t>
                </a:r>
                <a:r>
                  <a:rPr lang="en-AU" sz="2000" dirty="0">
                    <a:solidFill>
                      <a:schemeClr val="tx1"/>
                    </a:solidFill>
                  </a:rPr>
                  <a:t>, Tanh etc)</a:t>
                </a: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AU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7942" y="1519161"/>
                <a:ext cx="8128116" cy="3780973"/>
              </a:xfrm>
              <a:prstGeom prst="rect">
                <a:avLst/>
              </a:prstGeom>
              <a:blipFill>
                <a:blip r:embed="rId3"/>
                <a:stretch>
                  <a:fillRect l="-1560" t="-1347" b="-101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03748" y="1104603"/>
                <a:ext cx="8473551" cy="3780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Given the relationships between layers, our different matrices will hav</a:t>
                </a:r>
                <a:r>
                  <a:rPr lang="en-AU" sz="2000" dirty="0"/>
                  <a:t>e defined, relative sizes.</a:t>
                </a: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br>
                  <a:rPr lang="en-AU" sz="2000" dirty="0"/>
                </a:br>
                <a:endParaRPr lang="en-AU" sz="2000" dirty="0"/>
              </a:p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Example above where </a:t>
                </a:r>
                <a:r>
                  <a:rPr lang="en-AU" sz="2000" dirty="0" err="1">
                    <a:solidFill>
                      <a:schemeClr val="tx1"/>
                    </a:solidFill>
                  </a:rPr>
                  <a:t>x</a:t>
                </a:r>
                <a:r>
                  <a:rPr lang="en-AU" sz="2000" baseline="-25000" dirty="0" err="1">
                    <a:solidFill>
                      <a:schemeClr val="tx1"/>
                    </a:solidFill>
                  </a:rPr>
                  <a:t>n</a:t>
                </a:r>
                <a:r>
                  <a:rPr lang="en-AU" sz="20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AU" sz="2000" dirty="0">
                    <a:solidFill>
                      <a:schemeClr val="tx1"/>
                    </a:solidFill>
                  </a:rPr>
                  <a:t>= (1,3) : </a:t>
                </a:r>
                <a:r>
                  <a:rPr lang="en-AU" sz="2000" dirty="0"/>
                  <a:t>What is the dimensions of each step?</a:t>
                </a:r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14:m>
                  <m:oMath xmlns:m="http://schemas.openxmlformats.org/officeDocument/2006/math">
                    <m:r>
                      <a:rPr lang="en-AU" sz="26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i="1" dirty="0"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3748" y="1104603"/>
                <a:ext cx="8473551" cy="3780973"/>
              </a:xfrm>
              <a:prstGeom prst="rect">
                <a:avLst/>
              </a:prstGeom>
              <a:blipFill>
                <a:blip r:embed="rId4"/>
                <a:stretch>
                  <a:fillRect l="-1497" t="-1003" b="-284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4638803" y="1631422"/>
            <a:ext cx="2685794" cy="1999225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753B457-3A5E-4449-99FC-E8CF3DC214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362362"/>
              </p:ext>
            </p:extLst>
          </p:nvPr>
        </p:nvGraphicFramePr>
        <p:xfrm>
          <a:off x="-643535" y="2239208"/>
          <a:ext cx="508737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Document" r:id="rId5" imgW="5727700" imgH="1143000" progId="Word.Document.12">
                  <p:embed/>
                </p:oleObj>
              </mc:Choice>
              <mc:Fallback>
                <p:oleObj name="Document" r:id="rId5" imgW="5727700" imgH="1143000" progId="Word.Documen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D15241DA-6149-7C4F-923C-EA34652276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643535" y="2239208"/>
                        <a:ext cx="5087372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02FAFA-CE5E-034D-97AB-43164D78546B}"/>
              </a:ext>
            </a:extLst>
          </p:cNvPr>
          <p:cNvCxnSpPr>
            <a:cxnSpLocks/>
          </p:cNvCxnSpPr>
          <p:nvPr/>
        </p:nvCxnSpPr>
        <p:spPr>
          <a:xfrm>
            <a:off x="3506045" y="2675263"/>
            <a:ext cx="560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The size of our matrices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lvl="0" indent="-285750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Let’s calculate the sizes: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𝒅𝑾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br>
                  <a:rPr lang="en-AU" sz="2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AU" sz="2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AU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𝒅𝒁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AU" sz="2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26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  <m:r>
                      <a:rPr lang="en-AU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sz="2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</a:t>
                </a:r>
                <a:r>
                  <a:rPr lang="en-AU" sz="2600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AU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AU" sz="26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endParaRPr lang="en-AU" sz="2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3884" y="3921753"/>
                <a:ext cx="6155183" cy="2074890"/>
              </a:xfrm>
              <a:prstGeom prst="rect">
                <a:avLst/>
              </a:prstGeom>
              <a:blipFill>
                <a:blip r:embed="rId4"/>
                <a:stretch>
                  <a:fillRect l="-2062" t="-1829" r="-619" b="-36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AAD50-34D9-B54F-8D20-7FC94A26F6DE}"/>
              </a:ext>
            </a:extLst>
          </p:cNvPr>
          <p:cNvGrpSpPr/>
          <p:nvPr/>
        </p:nvGrpSpPr>
        <p:grpSpPr>
          <a:xfrm>
            <a:off x="6999144" y="3990074"/>
            <a:ext cx="1790721" cy="1327097"/>
            <a:chOff x="3452377" y="1767040"/>
            <a:chExt cx="2685794" cy="19992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D1E95-EBAE-3F44-9750-9811BF911A0A}"/>
                </a:ext>
              </a:extLst>
            </p:cNvPr>
            <p:cNvSpPr/>
            <p:nvPr/>
          </p:nvSpPr>
          <p:spPr>
            <a:xfrm>
              <a:off x="3452377" y="1767040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E79088-BF8E-2C44-B07C-C1CD654ACB82}"/>
                </a:ext>
              </a:extLst>
            </p:cNvPr>
            <p:cNvSpPr/>
            <p:nvPr/>
          </p:nvSpPr>
          <p:spPr>
            <a:xfrm>
              <a:off x="4285636" y="1970069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38F53-D345-D44D-9027-A7739F54A2AE}"/>
                </a:ext>
              </a:extLst>
            </p:cNvPr>
            <p:cNvSpPr/>
            <p:nvPr/>
          </p:nvSpPr>
          <p:spPr>
            <a:xfrm>
              <a:off x="3452377" y="2310338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C19D07-68AE-3A4D-9D15-35C21BA3F59D}"/>
                </a:ext>
              </a:extLst>
            </p:cNvPr>
            <p:cNvSpPr/>
            <p:nvPr/>
          </p:nvSpPr>
          <p:spPr>
            <a:xfrm>
              <a:off x="3452377" y="2835272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FC5236-175D-AE45-AB43-0CB3F0288130}"/>
                </a:ext>
              </a:extLst>
            </p:cNvPr>
            <p:cNvSpPr/>
            <p:nvPr/>
          </p:nvSpPr>
          <p:spPr>
            <a:xfrm>
              <a:off x="3452377" y="3360206"/>
              <a:ext cx="453076" cy="40605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9269BA-E472-DA4C-8E62-602DEA909781}"/>
                </a:ext>
              </a:extLst>
            </p:cNvPr>
            <p:cNvSpPr/>
            <p:nvPr/>
          </p:nvSpPr>
          <p:spPr>
            <a:xfrm>
              <a:off x="4295385" y="2513367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86D3827-AC1B-B347-845A-D8602233A4EC}"/>
                </a:ext>
              </a:extLst>
            </p:cNvPr>
            <p:cNvSpPr/>
            <p:nvPr/>
          </p:nvSpPr>
          <p:spPr>
            <a:xfrm>
              <a:off x="4285636" y="3157176"/>
              <a:ext cx="390816" cy="40605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B2D4866-B2D1-844D-A665-2392AD6C5EA7}"/>
                </a:ext>
              </a:extLst>
            </p:cNvPr>
            <p:cNvSpPr/>
            <p:nvPr/>
          </p:nvSpPr>
          <p:spPr>
            <a:xfrm>
              <a:off x="5003815" y="2376128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B73BAF6-B78A-1C4A-BD6D-1D094C5F9A3C}"/>
                </a:ext>
              </a:extLst>
            </p:cNvPr>
            <p:cNvSpPr/>
            <p:nvPr/>
          </p:nvSpPr>
          <p:spPr>
            <a:xfrm>
              <a:off x="5003901" y="2919426"/>
              <a:ext cx="390816" cy="40605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84D8D-C64F-F844-A12A-333A4141B3C0}"/>
                </a:ext>
              </a:extLst>
            </p:cNvPr>
            <p:cNvSpPr/>
            <p:nvPr/>
          </p:nvSpPr>
          <p:spPr>
            <a:xfrm>
              <a:off x="5747355" y="2654822"/>
              <a:ext cx="390816" cy="40605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62221"/>
              </p:ext>
            </p:extLst>
          </p:nvPr>
        </p:nvGraphicFramePr>
        <p:xfrm>
          <a:off x="500230" y="1497907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53792"/>
              </p:ext>
            </p:extLst>
          </p:nvPr>
        </p:nvGraphicFramePr>
        <p:xfrm>
          <a:off x="3539006" y="1192180"/>
          <a:ext cx="1165743" cy="160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702" y="2995090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5F9AD3F-6007-7F4C-BB0B-B4A592136E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57032" y="5528304"/>
          <a:ext cx="2786968" cy="62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Document" r:id="rId6" imgW="5727700" imgH="1143000" progId="Word.Document.12">
                  <p:embed/>
                </p:oleObj>
              </mc:Choice>
              <mc:Fallback>
                <p:oleObj name="Document" r:id="rId6" imgW="5727700" imgH="1143000" progId="Word.Document.12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5F9AD3F-6007-7F4C-BB0B-B4A592136E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7032" y="5528304"/>
                        <a:ext cx="2786968" cy="626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715505-F9EF-874A-B521-7ACBBE00B9D4}"/>
              </a:ext>
            </a:extLst>
          </p:cNvPr>
          <p:cNvSpPr txBox="1"/>
          <p:nvPr/>
        </p:nvSpPr>
        <p:spPr>
          <a:xfrm>
            <a:off x="6714626" y="3590736"/>
            <a:ext cx="2214310" cy="27748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9" y="2814061"/>
                <a:ext cx="1568374" cy="423193"/>
              </a:xfrm>
              <a:prstGeom prst="rect">
                <a:avLst/>
              </a:prstGeom>
              <a:blipFill>
                <a:blip r:embed="rId8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23649"/>
              </p:ext>
            </p:extLst>
          </p:nvPr>
        </p:nvGraphicFramePr>
        <p:xfrm>
          <a:off x="5102426" y="1192650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854" y="2944714"/>
                <a:ext cx="1568374" cy="423193"/>
              </a:xfrm>
              <a:prstGeom prst="rect">
                <a:avLst/>
              </a:prstGeom>
              <a:blipFill>
                <a:blip r:embed="rId9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/>
        </p:nvGraphicFramePr>
        <p:xfrm>
          <a:off x="7821781" y="1185044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0" y="2814062"/>
                <a:ext cx="1568374" cy="423193"/>
              </a:xfrm>
              <a:prstGeom prst="rect">
                <a:avLst/>
              </a:prstGeom>
              <a:blipFill>
                <a:blip r:embed="rId10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1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1" grpId="0" animBg="1"/>
      <p:bldP spid="35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06666"/>
              </a:lnSpc>
              <a:spcBef>
                <a:spcPts val="0"/>
              </a:spcBef>
              <a:buClr>
                <a:srgbClr val="8CB7C7"/>
              </a:buClr>
              <a:buSzPts val="3000"/>
            </a:pPr>
            <a:r>
              <a:rPr lang="en-US" cap="none" dirty="0">
                <a:latin typeface="Arial"/>
                <a:ea typeface="Arial"/>
                <a:cs typeface="Arial"/>
                <a:sym typeface="Arial"/>
              </a:rPr>
              <a:t>Our matrices (formulas)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AU" sz="26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U" sz="2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600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AU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Google Shape;354;p40">
                <a:extLst>
                  <a:ext uri="{FF2B5EF4-FFF2-40B4-BE49-F238E27FC236}">
                    <a16:creationId xmlns:a16="http://schemas.microsoft.com/office/drawing/2014/main" id="{D7606AB5-2E57-A44A-9761-4F233D3D104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94408" y="4170790"/>
                <a:ext cx="6155183" cy="599768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72;p41">
            <a:extLst>
              <a:ext uri="{FF2B5EF4-FFF2-40B4-BE49-F238E27FC236}">
                <a16:creationId xmlns:a16="http://schemas.microsoft.com/office/drawing/2014/main" id="{F569F634-6F72-174A-9A74-7F9F79AA91D9}"/>
              </a:ext>
            </a:extLst>
          </p:cNvPr>
          <p:cNvSpPr/>
          <p:nvPr/>
        </p:nvSpPr>
        <p:spPr>
          <a:xfrm>
            <a:off x="5943829" y="2995090"/>
            <a:ext cx="1055315" cy="59976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5A44F-761D-8D44-91E5-F5C348525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34356"/>
              </p:ext>
            </p:extLst>
          </p:nvPr>
        </p:nvGraphicFramePr>
        <p:xfrm>
          <a:off x="5107332" y="1458056"/>
          <a:ext cx="225323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7FFE8D5-2144-9C4F-959A-8D7A1551E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05357"/>
              </p:ext>
            </p:extLst>
          </p:nvPr>
        </p:nvGraphicFramePr>
        <p:xfrm>
          <a:off x="3218189" y="1336013"/>
          <a:ext cx="1165743" cy="1572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581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388581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</a:tblGrid>
              <a:tr h="2976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402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638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(4,3)</a:t>
                </a:r>
              </a:p>
            </p:txBody>
          </p:sp>
        </mc:Choice>
        <mc:Fallback xmlns="">
          <p:sp>
            <p:nvSpPr>
              <p:cNvPr id="21" name="Google Shape;354;p40">
                <a:extLst>
                  <a:ext uri="{FF2B5EF4-FFF2-40B4-BE49-F238E27FC236}">
                    <a16:creationId xmlns:a16="http://schemas.microsoft.com/office/drawing/2014/main" id="{7F3BDD02-2567-764B-98BC-2A63F140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783" y="3056109"/>
                <a:ext cx="1568374" cy="423193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(3,5)</a:t>
                </a:r>
              </a:p>
            </p:txBody>
          </p:sp>
        </mc:Choice>
        <mc:Fallback xmlns="">
          <p:sp>
            <p:nvSpPr>
              <p:cNvPr id="31" name="Google Shape;354;p40">
                <a:extLst>
                  <a:ext uri="{FF2B5EF4-FFF2-40B4-BE49-F238E27FC236}">
                    <a16:creationId xmlns:a16="http://schemas.microsoft.com/office/drawing/2014/main" id="{464389B1-314B-FC42-9CC7-E2DB12A6E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35" y="2823631"/>
                <a:ext cx="1568374" cy="423193"/>
              </a:xfrm>
              <a:prstGeom prst="rect">
                <a:avLst/>
              </a:prstGeom>
              <a:blipFill>
                <a:blip r:embed="rId5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CF7D03B-6230-4F4B-966B-183E6C381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3199"/>
              </p:ext>
            </p:extLst>
          </p:nvPr>
        </p:nvGraphicFramePr>
        <p:xfrm>
          <a:off x="139297" y="1348147"/>
          <a:ext cx="225323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1269948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33395661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696316890"/>
                    </a:ext>
                  </a:extLst>
                </a:gridCol>
                <a:gridCol w="450646">
                  <a:extLst>
                    <a:ext uri="{9D8B030D-6E8A-4147-A177-3AD203B41FA5}">
                      <a16:colId xmlns:a16="http://schemas.microsoft.com/office/drawing/2014/main" val="2770978656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(4,5)</a:t>
                </a:r>
              </a:p>
            </p:txBody>
          </p:sp>
        </mc:Choice>
        <mc:Fallback xmlns="">
          <p:sp>
            <p:nvSpPr>
              <p:cNvPr id="35" name="Google Shape;354;p40">
                <a:extLst>
                  <a:ext uri="{FF2B5EF4-FFF2-40B4-BE49-F238E27FC236}">
                    <a16:creationId xmlns:a16="http://schemas.microsoft.com/office/drawing/2014/main" id="{F71288D3-14D8-504E-9D16-87AE94820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64" y="2963926"/>
                <a:ext cx="1568374" cy="423193"/>
              </a:xfrm>
              <a:prstGeom prst="rect">
                <a:avLst/>
              </a:prstGeom>
              <a:blipFill>
                <a:blip r:embed="rId6"/>
                <a:stretch>
                  <a:fillRect t="-2857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60AF2AD-25F5-7049-B5A8-5E61F1247F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28215"/>
              </p:ext>
            </p:extLst>
          </p:nvPr>
        </p:nvGraphicFramePr>
        <p:xfrm>
          <a:off x="8026604" y="1213187"/>
          <a:ext cx="4506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646">
                  <a:extLst>
                    <a:ext uri="{9D8B030D-6E8A-4147-A177-3AD203B41FA5}">
                      <a16:colId xmlns:a16="http://schemas.microsoft.com/office/drawing/2014/main" val="2133665120"/>
                    </a:ext>
                  </a:extLst>
                </a:gridCol>
              </a:tblGrid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84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533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019401"/>
                  </a:ext>
                </a:extLst>
              </a:tr>
              <a:tr h="3112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5469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2222"/>
                  </a:lnSpc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AU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AU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AU" sz="2000" i="1" dirty="0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AU" sz="2000" dirty="0">
                    <a:sym typeface="Arial"/>
                  </a:rPr>
                  <a:t> = (4,1)</a:t>
                </a:r>
              </a:p>
            </p:txBody>
          </p:sp>
        </mc:Choice>
        <mc:Fallback xmlns="">
          <p:sp>
            <p:nvSpPr>
              <p:cNvPr id="38" name="Google Shape;354;p40">
                <a:extLst>
                  <a:ext uri="{FF2B5EF4-FFF2-40B4-BE49-F238E27FC236}">
                    <a16:creationId xmlns:a16="http://schemas.microsoft.com/office/drawing/2014/main" id="{21287857-B522-A043-8355-A626B207B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740" y="2831665"/>
                <a:ext cx="1568374" cy="423193"/>
              </a:xfrm>
              <a:prstGeom prst="rect">
                <a:avLst/>
              </a:prstGeom>
              <a:blipFill>
                <a:blip r:embed="rId7"/>
                <a:stretch>
                  <a:fillRect t="-5882" b="-20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0ABE12F-F338-1E40-96D3-95C713D51032}"/>
              </a:ext>
            </a:extLst>
          </p:cNvPr>
          <p:cNvSpPr txBox="1"/>
          <p:nvPr/>
        </p:nvSpPr>
        <p:spPr>
          <a:xfrm>
            <a:off x="2421216" y="1718289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60CE25-DE4A-9641-B09F-EEF823C1D6B4}"/>
              </a:ext>
            </a:extLst>
          </p:cNvPr>
          <p:cNvSpPr txBox="1"/>
          <p:nvPr/>
        </p:nvSpPr>
        <p:spPr>
          <a:xfrm>
            <a:off x="7360562" y="1640483"/>
            <a:ext cx="46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54D13F-67AC-3D42-9D49-2578BA0384CF}"/>
              </a:ext>
            </a:extLst>
          </p:cNvPr>
          <p:cNvSpPr/>
          <p:nvPr/>
        </p:nvSpPr>
        <p:spPr>
          <a:xfrm>
            <a:off x="4645757" y="1959348"/>
            <a:ext cx="180517" cy="16295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  <p:bldP spid="21" grpId="0" animBg="1"/>
      <p:bldP spid="31" grpId="0" animBg="1"/>
      <p:bldP spid="35" grpId="0" animBg="1"/>
      <p:bldP spid="38" grpId="0" animBg="1"/>
      <p:bldP spid="7" grpId="0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FEEDFORWARD NEURAL NETWORKS</a:t>
            </a:r>
            <a:endParaRPr dirty="0"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392297" y="1585115"/>
            <a:ext cx="4179703" cy="395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have just seen is called a ‘feedforward neural network’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feedforward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information passes through in one direction only, from inputs, through the hidden layer and to the output 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simplify the matrix algebra we had before: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3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1315" y="1258530"/>
            <a:ext cx="4563533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994149" y="4689070"/>
            <a:ext cx="2289345" cy="38792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2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FEEDFORWARD NEURAL NETWORKS</a:t>
            </a:r>
            <a:endParaRPr dirty="0"/>
          </a:p>
        </p:txBody>
      </p:sp>
      <p:sp>
        <p:nvSpPr>
          <p:cNvPr id="397" name="Google Shape;397;p44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82105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common to have many hidden layers (a deeper neural network)</a:t>
            </a:r>
            <a:endParaRPr dirty="0"/>
          </a:p>
          <a:p>
            <a:pPr marL="285750" marR="0" lvl="0" indent="-1714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399" name="Google Shape;3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669" y="2099752"/>
            <a:ext cx="6522065" cy="353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3627352" y="5792211"/>
            <a:ext cx="2959015" cy="50687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80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4" y="1319730"/>
            <a:ext cx="7810499" cy="4622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The SLOs: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Form an intuitive and mathematical understanding of Vanilla Neural Networks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Articulate the strengths, weaknesses and use cases of a variety of Deep Learning neural network architectures.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Implement and optimise a variety of Deep Learning neural network architectures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Communicate the selection, training &amp; analysis of deep learning models for business use cases in a context-appropriate manner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Synthesise and interpret relevant academic papers as well as other sources of knowledge relating to deep learning to build a model for current progress and potential future directions, commercial applications and ethical implications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dirty="0"/>
              <a:t>Understand and utilise the latest work towards visualising and uncovering insights from traditionally ‘black-box’ models.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5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From NN to ‘DEEP LEARNING’</a:t>
            </a:r>
            <a:endParaRPr dirty="0"/>
          </a:p>
        </p:txBody>
      </p:sp>
      <p:sp>
        <p:nvSpPr>
          <p:cNvPr id="519" name="Google Shape;519;p54"/>
          <p:cNvSpPr txBox="1">
            <a:spLocks noGrp="1"/>
          </p:cNvSpPr>
          <p:nvPr>
            <p:ph type="body" idx="1"/>
          </p:nvPr>
        </p:nvSpPr>
        <p:spPr>
          <a:xfrm>
            <a:off x="666750" y="1175301"/>
            <a:ext cx="7810500" cy="2375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Primarily uses deep neural network architectures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layers (deeper) allows for more flexible models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much more computing power and larger data sets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learn non-linear transformations of data as features, and hierarchies of features</a:t>
            </a:r>
            <a:endParaRPr dirty="0"/>
          </a:p>
        </p:txBody>
      </p:sp>
      <p:sp>
        <p:nvSpPr>
          <p:cNvPr id="520" name="Google Shape;520;p54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DAB1D-B26C-1C4B-8D6A-4E55C71B4A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677" y="3647117"/>
            <a:ext cx="4978400" cy="26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6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3BE34-B665-7848-889C-D8AF65C4DE34}"/>
              </a:ext>
            </a:extLst>
          </p:cNvPr>
          <p:cNvSpPr/>
          <p:nvPr/>
        </p:nvSpPr>
        <p:spPr>
          <a:xfrm>
            <a:off x="2506169" y="1791997"/>
            <a:ext cx="2531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vimeo.com</a:t>
            </a:r>
            <a:r>
              <a:rPr lang="en-US" dirty="0"/>
              <a:t>/154085950</a:t>
            </a:r>
          </a:p>
        </p:txBody>
      </p:sp>
      <p:sp>
        <p:nvSpPr>
          <p:cNvPr id="3" name="Google Shape;396;p44">
            <a:extLst>
              <a:ext uri="{FF2B5EF4-FFF2-40B4-BE49-F238E27FC236}">
                <a16:creationId xmlns:a16="http://schemas.microsoft.com/office/drawing/2014/main" id="{400E9B67-FA32-0742-827C-A393ED2BA0FA}"/>
              </a:ext>
            </a:extLst>
          </p:cNvPr>
          <p:cNvSpPr txBox="1">
            <a:spLocks/>
          </p:cNvSpPr>
          <p:nvPr/>
        </p:nvSpPr>
        <p:spPr>
          <a:xfrm>
            <a:off x="920750" y="677557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6666"/>
              </a:lnSpc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</a:rPr>
              <a:t>How big do these networks get?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7ACAB-867D-8442-AA9B-25E47B7B9E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1900" y="2582333"/>
            <a:ext cx="3581400" cy="2489200"/>
          </a:xfrm>
          <a:prstGeom prst="rect">
            <a:avLst/>
          </a:prstGeom>
        </p:spPr>
      </p:pic>
      <p:sp>
        <p:nvSpPr>
          <p:cNvPr id="5" name="Google Shape;397;p44">
            <a:extLst>
              <a:ext uri="{FF2B5EF4-FFF2-40B4-BE49-F238E27FC236}">
                <a16:creationId xmlns:a16="http://schemas.microsoft.com/office/drawing/2014/main" id="{22DB2AC3-3556-A744-B0C3-5266CB711EDE}"/>
              </a:ext>
            </a:extLst>
          </p:cNvPr>
          <p:cNvSpPr txBox="1">
            <a:spLocks/>
          </p:cNvSpPr>
          <p:nvPr/>
        </p:nvSpPr>
        <p:spPr>
          <a:xfrm>
            <a:off x="1200150" y="3098800"/>
            <a:ext cx="2491317" cy="115565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2222"/>
              </a:lnSpc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Alexnet</a:t>
            </a:r>
            <a:r>
              <a:rPr lang="en-US" sz="1800" dirty="0">
                <a:solidFill>
                  <a:schemeClr val="dk1"/>
                </a:solidFill>
              </a:rPr>
              <a:t> (2012) had around 138M parameters,</a:t>
            </a:r>
          </a:p>
        </p:txBody>
      </p:sp>
    </p:spTree>
    <p:extLst>
      <p:ext uri="{BB962C8B-B14F-4D97-AF65-F5344CB8AC3E}">
        <p14:creationId xmlns:p14="http://schemas.microsoft.com/office/powerpoint/2010/main" val="395267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Confused? – Key Takeaways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Google Shape;406;p4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6750" y="1557338"/>
                <a:ext cx="7810500" cy="46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285750" marR="0" lvl="0" indent="-285750" algn="l" rtl="0">
                  <a:lnSpc>
                    <a:spcPct val="12222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Lots of little ‘Neurons’ made up of:</a:t>
                </a: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/>
                  <a:buChar char="•"/>
                </a:pPr>
                <a:r>
                  <a:rPr lang="en-AU" sz="2200" dirty="0"/>
                  <a:t>A linear function (weight multiplication + bias)</a:t>
                </a:r>
              </a:p>
              <a:p>
                <a:pPr marL="742950" lvl="1" indent="-285750">
                  <a:lnSpc>
                    <a:spcPct val="122222"/>
                  </a:lnSpc>
                  <a:spcBef>
                    <a:spcPts val="0"/>
                  </a:spcBef>
                  <a:buSzPts val="1800"/>
                  <a:buFont typeface="Arial"/>
                  <a:buChar char="•"/>
                </a:pPr>
                <a:r>
                  <a:rPr lang="en-AU" sz="2200" dirty="0"/>
                  <a:t>A non-linear activation function</a:t>
                </a:r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We stack lots of these to be able to be able to map complex data relationships and ‘weird’ data types that conventional models cannot.</a:t>
                </a:r>
              </a:p>
              <a:p>
                <a:pPr marL="742950" lvl="1" indent="-285750">
                  <a:lnSpc>
                    <a:spcPct val="122222"/>
                  </a:lnSpc>
                  <a:buSzPts val="1800"/>
                  <a:buFont typeface="Arial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800" dirty="0"/>
              </a:p>
              <a:p>
                <a:pPr marL="285750" marR="0" lvl="0" indent="-285750" algn="l" rtl="0">
                  <a:lnSpc>
                    <a:spcPct val="122222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</a:pPr>
                <a:r>
                  <a:rPr lang="en-AU" sz="2200" b="0" i="0" u="none" strike="noStrike" cap="none" dirty="0">
                    <a:solidFill>
                      <a:schemeClr val="dk1"/>
                    </a:solidFill>
                    <a:sym typeface="Arial"/>
                  </a:rPr>
                  <a:t>To really appreciate how it works and the </a:t>
                </a:r>
                <a:r>
                  <a:rPr lang="en-AU" sz="2200" b="0" i="1" u="none" strike="noStrike" cap="none" dirty="0">
                    <a:solidFill>
                      <a:schemeClr val="dk1"/>
                    </a:solidFill>
                    <a:sym typeface="Arial"/>
                  </a:rPr>
                  <a:t>beauty</a:t>
                </a:r>
                <a:r>
                  <a:rPr lang="en-AU" sz="2200" b="0" u="none" strike="noStrike" cap="none" dirty="0">
                    <a:solidFill>
                      <a:schemeClr val="dk1"/>
                    </a:solidFill>
                    <a:sym typeface="Arial"/>
                  </a:rPr>
                  <a:t> of the different models, </a:t>
                </a:r>
                <a:r>
                  <a:rPr lang="en-AU" sz="2200" dirty="0">
                    <a:solidFill>
                      <a:schemeClr val="dk1"/>
                    </a:solidFill>
                    <a:sym typeface="Arial"/>
                  </a:rPr>
                  <a:t>make sure you understand the linear algebra occurring</a:t>
                </a:r>
                <a:endParaRPr sz="2200" b="0" i="1" u="none" strike="noStrike" cap="none" dirty="0">
                  <a:solidFill>
                    <a:schemeClr val="dk1"/>
                  </a:solidFill>
                  <a:sym typeface="Arial"/>
                </a:endParaRPr>
              </a:p>
            </p:txBody>
          </p:sp>
        </mc:Choice>
        <mc:Fallback xmlns="">
          <p:sp>
            <p:nvSpPr>
              <p:cNvPr id="406" name="Google Shape;406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6750" y="1557338"/>
                <a:ext cx="7810500" cy="4622800"/>
              </a:xfrm>
              <a:prstGeom prst="rect">
                <a:avLst/>
              </a:prstGeom>
              <a:blipFill>
                <a:blip r:embed="rId3"/>
                <a:stretch>
                  <a:fillRect l="-1623" t="-822" r="-3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9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WHAT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WHY</a:t>
            </a:r>
            <a:r>
              <a:rPr lang="en-US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WHY IT WORKS</a:t>
            </a: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sufficiently large (or deep) hidden layer(s), it is possible to represent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continuous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function of the inputs with arbitrary accuracy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back to the bias-variance trade-off:  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using a network of neurons (think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nested GLMs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we are providing a great deal more flexibility 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catch is that we are increasing variance – the model is more likely to overfit to our training data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issue is that there is no clear guidance on selecting the width of each hidden layer (number of neurons) or the depth (number of hidden layers) for a given problem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26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OTHER TYPES</a:t>
            </a:r>
            <a:endParaRPr/>
          </a:p>
        </p:txBody>
      </p:sp>
      <p:sp>
        <p:nvSpPr>
          <p:cNvPr id="504" name="Google Shape;504;p52"/>
          <p:cNvSpPr txBox="1">
            <a:spLocks noGrp="1"/>
          </p:cNvSpPr>
          <p:nvPr>
            <p:ph type="body" idx="1"/>
          </p:nvPr>
        </p:nvSpPr>
        <p:spPr>
          <a:xfrm>
            <a:off x="361950" y="1324077"/>
            <a:ext cx="390525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in computer vision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Recurrent neural network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Data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Sequence data (Time series)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Auto-encoder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Reinforcement Learning</a:t>
            </a:r>
            <a:endParaRPr dirty="0"/>
          </a:p>
          <a:p>
            <a:pPr marL="501750" marR="0" lvl="2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‘Games’</a:t>
            </a:r>
            <a:endParaRPr dirty="0"/>
          </a:p>
          <a:p>
            <a:pPr marL="0" marR="0" lvl="1" indent="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0786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1727793" y="694726"/>
            <a:ext cx="5688413" cy="65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2" indent="-101699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FDADF44D-11EF-8447-BE3B-CD4EAC36706E}"/>
              </a:ext>
            </a:extLst>
          </p:cNvPr>
          <p:cNvSpPr txBox="1">
            <a:spLocks/>
          </p:cNvSpPr>
          <p:nvPr/>
        </p:nvSpPr>
        <p:spPr>
          <a:xfrm>
            <a:off x="666750" y="1557338"/>
            <a:ext cx="4457341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8333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WHAT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strike="sngStrike" dirty="0">
                <a:solidFill>
                  <a:srgbClr val="FF0000"/>
                </a:solidFill>
              </a:rPr>
              <a:t>WHY</a:t>
            </a:r>
            <a:r>
              <a:rPr lang="en-US" strike="sngStrike" dirty="0"/>
              <a:t> are Neural Networks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Arial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HOW </a:t>
            </a:r>
            <a:r>
              <a:rPr lang="en-US" dirty="0"/>
              <a:t>do we ‘Neural Networks’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24AE0-44E9-BA44-8DDF-C1CCB9E76F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286" y="1788663"/>
            <a:ext cx="3843548" cy="31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How to ‘A.I’ in (6) simple steps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567650" y="1430339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Initialize your network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Select number of hidden layers, number of hidden units per layer, activation functions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‘Feed Forward’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We have covered this essentially!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a loss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How bad did our model do?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‘Back propagate’</a:t>
            </a:r>
          </a:p>
          <a:p>
            <a:pPr marL="914400" lvl="1" indent="-4572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This will allow us to see how our weights affect our loss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weights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(Optional – regularize)</a:t>
            </a:r>
            <a:endParaRPr lang="en-US" sz="26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endParaRPr lang="en-US" sz="22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621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AU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One thing we missed! (Data Preparation)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341334" y="1083461"/>
            <a:ext cx="8036816" cy="17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want to </a:t>
            </a: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zero-center/ zero-mean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 our output is not too sensitive to small changes in weight matrix. 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To assist the gradient optimization path (link to 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sigmoid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decline</a:t>
            </a:r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AE14A1C2-535F-6D48-9AA0-7D559992DC1C}"/>
              </a:ext>
            </a:extLst>
          </p:cNvPr>
          <p:cNvSpPr txBox="1">
            <a:spLocks/>
          </p:cNvSpPr>
          <p:nvPr/>
        </p:nvSpPr>
        <p:spPr>
          <a:xfrm>
            <a:off x="1036070" y="5378412"/>
            <a:ext cx="3039012" cy="119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marR="0" lvl="0" indent="0" algn="ctr" defTabSz="914400" rtl="0" eaLnBrk="1" latinLnBrk="0" hangingPunct="1">
              <a:lnSpc>
                <a:spcPts val="22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defTabSz="914400" rtl="0" eaLnBrk="1" latinLnBrk="0" hangingPunct="1">
              <a:lnSpc>
                <a:spcPts val="26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defTabSz="914400" rtl="0" eaLnBrk="1" latinLnBrk="0" hangingPunct="1">
              <a:lnSpc>
                <a:spcPts val="22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2222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2800" dirty="0">
                <a:solidFill>
                  <a:schemeClr val="tx1"/>
                </a:solidFill>
              </a:rPr>
              <a:t>Not really needed for images – why?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2BC3B-0E64-664A-B3BF-1E142970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86" y="4855899"/>
            <a:ext cx="1662176" cy="1555756"/>
          </a:xfrm>
          <a:prstGeom prst="rect">
            <a:avLst/>
          </a:prstGeom>
        </p:spPr>
      </p:pic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99DE6E68-E347-A64A-B9BD-829CE8A2D7E0}"/>
              </a:ext>
            </a:extLst>
          </p:cNvPr>
          <p:cNvSpPr txBox="1">
            <a:spLocks/>
          </p:cNvSpPr>
          <p:nvPr/>
        </p:nvSpPr>
        <p:spPr>
          <a:xfrm>
            <a:off x="486242" y="2848841"/>
            <a:ext cx="8036816" cy="33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We want to </a:t>
            </a:r>
            <a:r>
              <a:rPr lang="en-US" sz="2000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the data.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 our variables can equally contribute</a:t>
            </a:r>
          </a:p>
          <a:p>
            <a:pPr lvl="1" algn="l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Different scales will make an 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elongated </a:t>
            </a: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cost function and hence need a small learning rate step – training takes longer.</a:t>
            </a:r>
            <a:endParaRPr lang="en-US" sz="2000" i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37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Data Preparation: Extra</a:t>
            </a:r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226357" y="1238696"/>
            <a:ext cx="8421827" cy="33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Look up </a:t>
            </a:r>
            <a:r>
              <a:rPr lang="en-US" sz="2200" i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whitening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2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Kessy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et al., 2016)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Similar to PCA but components have unit variance</a:t>
            </a: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Can first perform PCA, then divide principal components by sqrt(eigenvalues)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Additional step could be ZCA (‘</a:t>
            </a:r>
            <a:r>
              <a:rPr lang="en-US" sz="22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Mahalanobis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whitening’)</a:t>
            </a:r>
            <a:b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Whitened data has minimal adjustments to the ‘space’ of the original data.</a:t>
            </a:r>
            <a:br>
              <a:rPr lang="en-US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i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4;p40">
            <a:extLst>
              <a:ext uri="{FF2B5EF4-FFF2-40B4-BE49-F238E27FC236}">
                <a16:creationId xmlns:a16="http://schemas.microsoft.com/office/drawing/2014/main" id="{AE14A1C2-535F-6D48-9AA0-7D559992DC1C}"/>
              </a:ext>
            </a:extLst>
          </p:cNvPr>
          <p:cNvSpPr txBox="1">
            <a:spLocks/>
          </p:cNvSpPr>
          <p:nvPr/>
        </p:nvSpPr>
        <p:spPr>
          <a:xfrm>
            <a:off x="987898" y="5300926"/>
            <a:ext cx="6898743" cy="1110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marR="0" lvl="0" indent="0" algn="ctr" defTabSz="914400" rtl="0" eaLnBrk="1" latinLnBrk="0" hangingPunct="1">
              <a:lnSpc>
                <a:spcPts val="22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defTabSz="914400" rtl="0" eaLnBrk="1" latinLnBrk="0" hangingPunct="1">
              <a:lnSpc>
                <a:spcPts val="26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defTabSz="914400" rtl="0" eaLnBrk="1" latinLnBrk="0" hangingPunct="1">
              <a:lnSpc>
                <a:spcPts val="22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defTabSz="914400" rtl="0" eaLnBrk="1" latinLnBrk="0" hangingPunct="1">
              <a:lnSpc>
                <a:spcPts val="22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2222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tx1"/>
                </a:solidFill>
              </a:rPr>
              <a:t>Generally for images, only zero-mean. For other DNN tasks, consider more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2340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Block sessions Outline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3ACA28-0C1D-6440-9479-0A723969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78315"/>
              </p:ext>
            </p:extLst>
          </p:nvPr>
        </p:nvGraphicFramePr>
        <p:xfrm>
          <a:off x="571098" y="1339248"/>
          <a:ext cx="7716252" cy="4729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344">
                  <a:extLst>
                    <a:ext uri="{9D8B030D-6E8A-4147-A177-3AD203B41FA5}">
                      <a16:colId xmlns:a16="http://schemas.microsoft.com/office/drawing/2014/main" val="1045703118"/>
                    </a:ext>
                  </a:extLst>
                </a:gridCol>
                <a:gridCol w="5832908">
                  <a:extLst>
                    <a:ext uri="{9D8B030D-6E8A-4147-A177-3AD203B41FA5}">
                      <a16:colId xmlns:a16="http://schemas.microsoft.com/office/drawing/2014/main" val="3671453514"/>
                    </a:ext>
                  </a:extLst>
                </a:gridCol>
              </a:tblGrid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Block 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91808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1 – 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Course introduction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Introduction to neural networks, building a vanilla neural network from scratch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92251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– 11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and hardware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Training and optimization in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05473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– 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Computer vision: types of tasks, CNNs in depth, classic to advanced architectures.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85042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– 9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Sequence models: RNN, LSTM, Transformers &amp; Attention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Guest lecture &amp; Lab: NLP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664070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– 16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Generative Adversarial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Deep Reinforcement Learning (time permitting)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808108"/>
                  </a:ext>
                </a:extLst>
              </a:tr>
              <a:tr h="614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– 30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deployment. Interactive lecture-lab building and deploying a simple </a:t>
                      </a:r>
                      <a:r>
                        <a:rPr lang="en-US" dirty="0" err="1"/>
                        <a:t>webapp</a:t>
                      </a:r>
                      <a:r>
                        <a:rPr lang="en-US" dirty="0"/>
                        <a:t> for your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38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617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4634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Weight initialization</a:t>
            </a:r>
            <a:endParaRPr lang="en-US" dirty="0"/>
          </a:p>
        </p:txBody>
      </p:sp>
      <p:sp>
        <p:nvSpPr>
          <p:cNvPr id="8" name="Google Shape;406;p45">
            <a:extLst>
              <a:ext uri="{FF2B5EF4-FFF2-40B4-BE49-F238E27FC236}">
                <a16:creationId xmlns:a16="http://schemas.microsoft.com/office/drawing/2014/main" id="{8DA32812-B244-AB4A-943C-09AF69C661E2}"/>
              </a:ext>
            </a:extLst>
          </p:cNvPr>
          <p:cNvSpPr txBox="1">
            <a:spLocks/>
          </p:cNvSpPr>
          <p:nvPr/>
        </p:nvSpPr>
        <p:spPr>
          <a:xfrm>
            <a:off x="729019" y="1180476"/>
            <a:ext cx="8180917" cy="11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1: Simply initialize the weights to zero?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Bad Idea – Why?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06;p45">
            <a:extLst>
              <a:ext uri="{FF2B5EF4-FFF2-40B4-BE49-F238E27FC236}">
                <a16:creationId xmlns:a16="http://schemas.microsoft.com/office/drawing/2014/main" id="{29595AA4-CFF1-5A49-8D5E-84B149137B7F}"/>
              </a:ext>
            </a:extLst>
          </p:cNvPr>
          <p:cNvSpPr txBox="1">
            <a:spLocks/>
          </p:cNvSpPr>
          <p:nvPr/>
        </p:nvSpPr>
        <p:spPr>
          <a:xfrm>
            <a:off x="729019" y="2390991"/>
            <a:ext cx="8180917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 weights would all do the same thing, output same values, receive same gradient etc. </a:t>
            </a:r>
            <a:endParaRPr lang="en-US" sz="1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06;p45">
            <a:extLst>
              <a:ext uri="{FF2B5EF4-FFF2-40B4-BE49-F238E27FC236}">
                <a16:creationId xmlns:a16="http://schemas.microsoft.com/office/drawing/2014/main" id="{F45A111D-D477-C54F-A062-BBACC442B9BB}"/>
              </a:ext>
            </a:extLst>
          </p:cNvPr>
          <p:cNvSpPr txBox="1">
            <a:spLocks/>
          </p:cNvSpPr>
          <p:nvPr/>
        </p:nvSpPr>
        <p:spPr>
          <a:xfrm>
            <a:off x="729019" y="3328559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2: Add a small non-zero value</a:t>
            </a:r>
            <a:b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Ok – but has some issues</a:t>
            </a: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06;p45">
            <a:extLst>
              <a:ext uri="{FF2B5EF4-FFF2-40B4-BE49-F238E27FC236}">
                <a16:creationId xmlns:a16="http://schemas.microsoft.com/office/drawing/2014/main" id="{D27976DB-C7B3-B944-8A4C-F76616BD7F95}"/>
              </a:ext>
            </a:extLst>
          </p:cNvPr>
          <p:cNvSpPr txBox="1">
            <a:spLocks/>
          </p:cNvSpPr>
          <p:nvPr/>
        </p:nvSpPr>
        <p:spPr>
          <a:xfrm>
            <a:off x="729019" y="5003355"/>
            <a:ext cx="8180917" cy="1674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Proposition 3: Other, advanced methods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800"/>
            </a:pPr>
            <a:br>
              <a:rPr lang="en-US" sz="2000" b="1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(See AT1)</a:t>
            </a:r>
            <a:endParaRPr lang="en-US" sz="1200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45">
            <a:extLst>
              <a:ext uri="{FF2B5EF4-FFF2-40B4-BE49-F238E27FC236}">
                <a16:creationId xmlns:a16="http://schemas.microsoft.com/office/drawing/2014/main" id="{F39BB73D-06B8-DF47-BF54-10327243019C}"/>
              </a:ext>
            </a:extLst>
          </p:cNvPr>
          <p:cNvSpPr txBox="1">
            <a:spLocks/>
          </p:cNvSpPr>
          <p:nvPr/>
        </p:nvSpPr>
        <p:spPr>
          <a:xfrm>
            <a:off x="631150" y="494925"/>
            <a:ext cx="77470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cs typeface="Arial"/>
                <a:sym typeface="Arial"/>
              </a:rPr>
              <a:t>Creating a loss function (cross-entropy)</a:t>
            </a:r>
            <a:endParaRPr lang="en-US" dirty="0"/>
          </a:p>
        </p:txBody>
      </p:sp>
      <p:sp>
        <p:nvSpPr>
          <p:cNvPr id="9" name="Google Shape;406;p45">
            <a:extLst>
              <a:ext uri="{FF2B5EF4-FFF2-40B4-BE49-F238E27FC236}">
                <a16:creationId xmlns:a16="http://schemas.microsoft.com/office/drawing/2014/main" id="{53866F2A-1371-2140-9A7B-A77E15FA36B8}"/>
              </a:ext>
            </a:extLst>
          </p:cNvPr>
          <p:cNvSpPr txBox="1">
            <a:spLocks/>
          </p:cNvSpPr>
          <p:nvPr/>
        </p:nvSpPr>
        <p:spPr>
          <a:xfrm>
            <a:off x="463550" y="1430339"/>
            <a:ext cx="5801783" cy="63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22222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8333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22222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 algn="l"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Let us consider a binary outcome, then we can use a sigmoid loss function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284328C-118C-9144-B6D3-3DC6F7595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731114"/>
              </p:ext>
            </p:extLst>
          </p:nvPr>
        </p:nvGraphicFramePr>
        <p:xfrm>
          <a:off x="739775" y="2447925"/>
          <a:ext cx="5727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Document" r:id="rId4" imgW="5727700" imgH="520700" progId="Word.Document.12">
                  <p:embed/>
                </p:oleObj>
              </mc:Choice>
              <mc:Fallback>
                <p:oleObj name="Document" r:id="rId4" imgW="5727700" imgH="5207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284328C-118C-9144-B6D3-3DC6F7595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9775" y="2447925"/>
                        <a:ext cx="57277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Image result for logistic function">
            <a:extLst>
              <a:ext uri="{FF2B5EF4-FFF2-40B4-BE49-F238E27FC236}">
                <a16:creationId xmlns:a16="http://schemas.microsoft.com/office/drawing/2014/main" id="{96ED84D8-D0F4-D149-AC83-C072AF537E97}"/>
              </a:ext>
            </a:extLst>
          </p:cNvPr>
          <p:cNvPicPr/>
          <p:nvPr/>
        </p:nvPicPr>
        <p:blipFill>
          <a:blip r:embed="rId6" r:link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0508" y="1121822"/>
            <a:ext cx="2209442" cy="14562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ctr" rtl="0">
                  <a:lnSpc>
                    <a:spcPct val="122222"/>
                  </a:lnSpc>
                  <a:spcBef>
                    <a:spcPts val="640"/>
                  </a:spcBef>
                  <a:spcAft>
                    <a:spcPts val="0"/>
                  </a:spcAft>
                  <a:buClr>
                    <a:srgbClr val="888888"/>
                  </a:buClr>
                  <a:buSzPts val="3200"/>
                  <a:buFont typeface="Arial"/>
                  <a:buNone/>
                  <a:defRPr sz="32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457200" marR="0" lvl="1" indent="0" algn="ctr" rtl="0">
                  <a:lnSpc>
                    <a:spcPct val="108333"/>
                  </a:lnSpc>
                  <a:spcBef>
                    <a:spcPts val="560"/>
                  </a:spcBef>
                  <a:spcAft>
                    <a:spcPts val="0"/>
                  </a:spcAft>
                  <a:buClr>
                    <a:srgbClr val="888888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914400" marR="0" lvl="2" indent="0" algn="ctr" rtl="0">
                  <a:lnSpc>
                    <a:spcPct val="122222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888888"/>
                  </a:buClr>
                  <a:buSzPts val="2400"/>
                  <a:buFont typeface="Arial"/>
                  <a:buNone/>
                  <a:defRPr sz="24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371600" marR="0" lvl="3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828800" marR="0" lvl="4" indent="0" algn="ctr" rtl="0">
                  <a:lnSpc>
                    <a:spcPct val="122222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286000" marR="0" lvl="5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743200" marR="0" lvl="6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200400" marR="0" lvl="7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3657600" marR="0" lvl="8" indent="0" algn="ctr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888888"/>
                  </a:buClr>
                  <a:buSzPts val="2000"/>
                  <a:buFont typeface="Arial"/>
                  <a:buNone/>
                  <a:defRPr sz="2000" b="0" i="0" u="none" strike="noStrike" cap="none">
                    <a:solidFill>
                      <a:srgbClr val="888888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Y=1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AU" sz="2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AU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0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AU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IS? (0.999?)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log(0.990) = Zero!</a:t>
                </a:r>
              </a:p>
              <a:p>
                <a:pPr marL="342900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Consider if Y=0 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AU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𝑦𝑙𝑜𝑔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AU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AU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AU" sz="1600" dirty="0">
                    <a:solidFill>
                      <a:schemeClr val="tx1"/>
                    </a:solidFill>
                  </a:rPr>
                  <a:t>  becomes 0</a:t>
                </a: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AU" sz="2000" dirty="0">
                    <a:solidFill>
                      <a:schemeClr val="tx1"/>
                    </a:solidFill>
                  </a:rPr>
                  <a:t>We are left with </a:t>
                </a:r>
                <a14:m>
                  <m:oMath xmlns:m="http://schemas.openxmlformats.org/officeDocument/2006/math">
                    <m:r>
                      <a:rPr lang="en-AU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  <m:func>
                      <m:funcPr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d>
                          <m:dPr>
                            <m:ctrlP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̂"/>
                                <m:ctrlPr>
                                  <a:rPr lang="en-AU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AU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</m:d>
                      </m:e>
                    </m:func>
                  </m:oMath>
                </a14:m>
                <a:endParaRPr lang="en-AU" sz="2000" dirty="0">
                  <a:solidFill>
                    <a:schemeClr val="tx1"/>
                  </a:solidFill>
                </a:endParaRPr>
              </a:p>
              <a:p>
                <a:pPr marL="800100" lvl="1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What would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 when we are really sure it ISN’T? (0.001?)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Arial"/>
                    <a:ea typeface="Arial"/>
                    <a:cs typeface="Arial"/>
                    <a:sym typeface="Arial"/>
                  </a:rPr>
                  <a:t>log(0.999) = Zero!</a:t>
                </a:r>
              </a:p>
              <a:p>
                <a:pPr marL="1257300" lvl="2" indent="-342900" algn="l">
                  <a:spcBef>
                    <a:spcPts val="0"/>
                  </a:spcBef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8" name="Google Shape;406;p45">
                <a:extLst>
                  <a:ext uri="{FF2B5EF4-FFF2-40B4-BE49-F238E27FC236}">
                    <a16:creationId xmlns:a16="http://schemas.microsoft.com/office/drawing/2014/main" id="{8DA32812-B244-AB4A-943C-09AF69C66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" y="2858735"/>
                <a:ext cx="8180917" cy="3341323"/>
              </a:xfrm>
              <a:prstGeom prst="rect">
                <a:avLst/>
              </a:prstGeom>
              <a:blipFill>
                <a:blip r:embed="rId8"/>
                <a:stretch>
                  <a:fillRect l="-1550" t="-1136" b="-98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407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body" idx="1"/>
          </p:nvPr>
        </p:nvSpPr>
        <p:spPr>
          <a:xfrm>
            <a:off x="666750" y="1557338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we have decided on a neural network architecture, the model boils down to a set of weights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cannot use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optimisation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methods from linear models to determine all these weights.  Why?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use the back-propagation algorithm instead:</a:t>
            </a:r>
            <a:endParaRPr dirty="0"/>
          </a:p>
          <a:p>
            <a:pPr marL="5589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error at the output layer (i.e. classification error, MSE)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this error to adjust the weight between the last hidden layers and the output layer ➔ we </a:t>
            </a:r>
            <a:r>
              <a:rPr lang="en-US" sz="18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back-propagate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error at the output layer to the hidden layer</a:t>
            </a:r>
            <a:endParaRPr dirty="0"/>
          </a:p>
          <a:p>
            <a:pPr marL="5589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 1 and 2 until all hidden layers are updated</a:t>
            </a:r>
            <a:endParaRPr dirty="0"/>
          </a:p>
          <a:p>
            <a:pPr marL="285750" marR="0" lvl="1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0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8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body" idx="1"/>
          </p:nvPr>
        </p:nvSpPr>
        <p:spPr>
          <a:xfrm>
            <a:off x="666750" y="1446905"/>
            <a:ext cx="7810500" cy="4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is that each hidden node is ‘responsible’ for some fraction of the error.  </a:t>
            </a:r>
            <a:endParaRPr dirty="0"/>
          </a:p>
          <a:p>
            <a:pPr marL="285750" marR="0" lvl="0" indent="-28575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divide the error according to the weight of the connection between each hidden node and the output – hidden nodes with a greater reduction in error get more weight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8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pic>
        <p:nvPicPr>
          <p:cNvPr id="429" name="Google Shape;429;p4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691" y="3375221"/>
            <a:ext cx="3982243" cy="2947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751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35" name="Google Shape;435;p49"/>
          <p:cNvSpPr txBox="1">
            <a:spLocks noGrp="1"/>
          </p:cNvSpPr>
          <p:nvPr>
            <p:ph type="body" idx="1"/>
          </p:nvPr>
        </p:nvSpPr>
        <p:spPr>
          <a:xfrm>
            <a:off x="666750" y="1446905"/>
            <a:ext cx="4324350" cy="2458346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37" name="Google Shape;437;p49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38" name="Google Shape;438;p49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40" name="Google Shape;440;p49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41" name="Google Shape;441;p49"/>
          <p:cNvCxnSpPr>
            <a:stCxn id="437" idx="6"/>
            <a:endCxn id="440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2" name="Google Shape;442;p49"/>
          <p:cNvCxnSpPr>
            <a:stCxn id="438" idx="6"/>
            <a:endCxn id="440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3" name="Google Shape;443;p49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44" name="Google Shape;444;p49"/>
          <p:cNvCxnSpPr>
            <a:stCxn id="439" idx="6"/>
            <a:endCxn id="443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5" name="Google Shape;445;p49"/>
          <p:cNvCxnSpPr>
            <a:stCxn id="440" idx="6"/>
            <a:endCxn id="443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6" name="Google Shape;446;p49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47" name="Google Shape;447;p49"/>
          <p:cNvCxnSpPr>
            <a:stCxn id="443" idx="6"/>
            <a:endCxn id="446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8" name="Google Shape;448;p49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49" name="Google Shape;449;p49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50" name="Google Shape;450;p49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51" name="Google Shape;451;p49"/>
          <p:cNvSpPr/>
          <p:nvPr/>
        </p:nvSpPr>
        <p:spPr>
          <a:xfrm>
            <a:off x="7844945" y="1628729"/>
            <a:ext cx="981073" cy="30777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87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body" idx="1"/>
          </p:nvPr>
        </p:nvSpPr>
        <p:spPr>
          <a:xfrm>
            <a:off x="387305" y="804930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59" name="Google Shape;459;p50"/>
          <p:cNvSpPr txBox="1"/>
          <p:nvPr/>
        </p:nvSpPr>
        <p:spPr>
          <a:xfrm>
            <a:off x="2354072" y="3308566"/>
            <a:ext cx="5719472" cy="2879350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  <p:sp>
        <p:nvSpPr>
          <p:cNvPr id="460" name="Google Shape;460;p50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61" name="Google Shape;461;p50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62" name="Google Shape;462;p50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63" name="Google Shape;463;p50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64" name="Google Shape;464;p50"/>
          <p:cNvCxnSpPr>
            <a:stCxn id="460" idx="6"/>
            <a:endCxn id="463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5" name="Google Shape;465;p50"/>
          <p:cNvCxnSpPr>
            <a:stCxn id="461" idx="6"/>
            <a:endCxn id="463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6" name="Google Shape;466;p50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67" name="Google Shape;467;p50"/>
          <p:cNvCxnSpPr>
            <a:stCxn id="462" idx="6"/>
            <a:endCxn id="466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50"/>
          <p:cNvCxnSpPr>
            <a:stCxn id="463" idx="6"/>
            <a:endCxn id="466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9" name="Google Shape;469;p50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70" name="Google Shape;470;p50"/>
          <p:cNvCxnSpPr>
            <a:stCxn id="466" idx="6"/>
            <a:endCxn id="469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1" name="Google Shape;471;p50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72" name="Google Shape;472;p50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73" name="Google Shape;473;p50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74" name="Google Shape;474;p50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4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body" idx="1"/>
          </p:nvPr>
        </p:nvSpPr>
        <p:spPr>
          <a:xfrm>
            <a:off x="365874" y="1012395"/>
            <a:ext cx="4541881" cy="2327381"/>
          </a:xfrm>
          <a:prstGeom prst="rect">
            <a:avLst/>
          </a:prstGeom>
          <a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482" name="Google Shape;482;p51"/>
          <p:cNvSpPr/>
          <p:nvPr/>
        </p:nvSpPr>
        <p:spPr>
          <a:xfrm>
            <a:off x="4886325" y="90487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483" name="Google Shape;483;p51"/>
          <p:cNvSpPr/>
          <p:nvPr/>
        </p:nvSpPr>
        <p:spPr>
          <a:xfrm>
            <a:off x="4886324" y="1569467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484" name="Google Shape;484;p51"/>
          <p:cNvSpPr/>
          <p:nvPr/>
        </p:nvSpPr>
        <p:spPr>
          <a:xfrm>
            <a:off x="4929186" y="223406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485" name="Google Shape;485;p51"/>
          <p:cNvSpPr/>
          <p:nvPr/>
        </p:nvSpPr>
        <p:spPr>
          <a:xfrm>
            <a:off x="5783090" y="1256124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486" name="Google Shape;486;p51"/>
          <p:cNvCxnSpPr>
            <a:stCxn id="482" idx="6"/>
            <a:endCxn id="485" idx="1"/>
          </p:cNvCxnSpPr>
          <p:nvPr/>
        </p:nvCxnSpPr>
        <p:spPr>
          <a:xfrm>
            <a:off x="5334000" y="1104452"/>
            <a:ext cx="514800" cy="2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p51"/>
          <p:cNvCxnSpPr>
            <a:stCxn id="483" idx="6"/>
            <a:endCxn id="485" idx="2"/>
          </p:cNvCxnSpPr>
          <p:nvPr/>
        </p:nvCxnSpPr>
        <p:spPr>
          <a:xfrm rot="10800000" flipH="1">
            <a:off x="5333999" y="1455844"/>
            <a:ext cx="449100" cy="31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8" name="Google Shape;488;p51"/>
          <p:cNvSpPr/>
          <p:nvPr/>
        </p:nvSpPr>
        <p:spPr>
          <a:xfrm>
            <a:off x="6452070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cxnSp>
        <p:nvCxnSpPr>
          <p:cNvPr id="489" name="Google Shape;489;p51"/>
          <p:cNvCxnSpPr>
            <a:stCxn id="484" idx="6"/>
            <a:endCxn id="488" idx="3"/>
          </p:cNvCxnSpPr>
          <p:nvPr/>
        </p:nvCxnSpPr>
        <p:spPr>
          <a:xfrm rot="10800000" flipH="1">
            <a:off x="5376861" y="1918537"/>
            <a:ext cx="1140900" cy="515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0" name="Google Shape;490;p51"/>
          <p:cNvCxnSpPr>
            <a:stCxn id="485" idx="6"/>
            <a:endCxn id="488" idx="1"/>
          </p:cNvCxnSpPr>
          <p:nvPr/>
        </p:nvCxnSpPr>
        <p:spPr>
          <a:xfrm>
            <a:off x="6230765" y="1455701"/>
            <a:ext cx="286800" cy="18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1" name="Google Shape;491;p51"/>
          <p:cNvSpPr/>
          <p:nvPr/>
        </p:nvSpPr>
        <p:spPr>
          <a:xfrm>
            <a:off x="7334807" y="1577870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</p:txBody>
      </p:sp>
      <p:cxnSp>
        <p:nvCxnSpPr>
          <p:cNvPr id="492" name="Google Shape;492;p51"/>
          <p:cNvCxnSpPr>
            <a:stCxn id="488" idx="6"/>
            <a:endCxn id="491" idx="2"/>
          </p:cNvCxnSpPr>
          <p:nvPr/>
        </p:nvCxnSpPr>
        <p:spPr>
          <a:xfrm>
            <a:off x="6899745" y="1777447"/>
            <a:ext cx="435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3" name="Google Shape;493;p51"/>
          <p:cNvSpPr txBox="1"/>
          <p:nvPr/>
        </p:nvSpPr>
        <p:spPr>
          <a:xfrm>
            <a:off x="6102176" y="954724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494" name="Google Shape;494;p51"/>
          <p:cNvSpPr txBox="1"/>
          <p:nvPr/>
        </p:nvSpPr>
        <p:spPr>
          <a:xfrm>
            <a:off x="6776084" y="1248072"/>
            <a:ext cx="2392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95" name="Google Shape;495;p51"/>
          <p:cNvSpPr txBox="1"/>
          <p:nvPr/>
        </p:nvSpPr>
        <p:spPr>
          <a:xfrm>
            <a:off x="7616346" y="1218880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^2</a:t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7844945" y="1636325"/>
            <a:ext cx="981073" cy="307777"/>
          </a:xfrm>
          <a:prstGeom prst="rect">
            <a:avLst/>
          </a:prstGeom>
          <a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9777" y="3510131"/>
            <a:ext cx="3633554" cy="2288238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/>
          <p:nvPr/>
        </p:nvSpPr>
        <p:spPr>
          <a:xfrm>
            <a:off x="2881311" y="4365897"/>
            <a:ext cx="249555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idea is that each hidden node is ‘responsible’ for some fraction of the error</a:t>
            </a:r>
            <a:endParaRPr sz="18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1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BACK-PROPAGATION for Matrices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72E4740F-68C4-C747-9601-EB9316FA25E1}"/>
              </a:ext>
            </a:extLst>
          </p:cNvPr>
          <p:cNvSpPr txBox="1">
            <a:spLocks/>
          </p:cNvSpPr>
          <p:nvPr/>
        </p:nvSpPr>
        <p:spPr>
          <a:xfrm>
            <a:off x="490390" y="1338543"/>
            <a:ext cx="7810500" cy="34259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we don’t have scalars but have matrices?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endParaRPr lang="en-AU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holds true, except we now get a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matrix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(first order partial derivatives of the weight matrices with respect to the loss function)</a:t>
            </a:r>
            <a:br>
              <a:rPr lang="en-AU" dirty="0">
                <a:latin typeface="Arial"/>
                <a:ea typeface="Arial"/>
                <a:cs typeface="Arial"/>
                <a:sym typeface="Arial"/>
              </a:rPr>
            </a:br>
            <a:endParaRPr lang="en-AU"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latin typeface="Arial"/>
                <a:ea typeface="Arial"/>
                <a:cs typeface="Arial"/>
                <a:sym typeface="Arial"/>
              </a:rPr>
              <a:t>An example computational graph: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Matrix multiplication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(then)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L2 transformation </a:t>
            </a:r>
            <a:r>
              <a:rPr lang="en-AU" dirty="0">
                <a:latin typeface="Arial"/>
                <a:ea typeface="Arial"/>
                <a:cs typeface="Arial"/>
                <a:sym typeface="Arial"/>
              </a:rPr>
              <a:t>(sum of the square of each element) v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F1FCE2-1535-4D47-83AB-97D8BD60A9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04780"/>
              </p:ext>
            </p:extLst>
          </p:nvPr>
        </p:nvGraphicFramePr>
        <p:xfrm>
          <a:off x="2274807" y="488889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4807" y="488889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7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710849"/>
              </p:ext>
            </p:extLst>
          </p:nvPr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BF1FCE2-1535-4D47-83AB-97D8BD60A9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2ABA7F-2B76-1447-9E08-8D88A2B46E81}"/>
              </a:ext>
            </a:extLst>
          </p:cNvPr>
          <p:cNvSpPr/>
          <p:nvPr/>
        </p:nvSpPr>
        <p:spPr>
          <a:xfrm>
            <a:off x="2058791" y="4740560"/>
            <a:ext cx="187284" cy="181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27;p48">
            <a:extLst>
              <a:ext uri="{FF2B5EF4-FFF2-40B4-BE49-F238E27FC236}">
                <a16:creationId xmlns:a16="http://schemas.microsoft.com/office/drawing/2014/main" id="{5A070792-D650-CB4C-AD97-6D41655BCE12}"/>
              </a:ext>
            </a:extLst>
          </p:cNvPr>
          <p:cNvSpPr txBox="1">
            <a:spLocks/>
          </p:cNvSpPr>
          <p:nvPr/>
        </p:nvSpPr>
        <p:spPr>
          <a:xfrm>
            <a:off x="3101165" y="4637467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45" name="Google Shape;427;p48">
            <a:extLst>
              <a:ext uri="{FF2B5EF4-FFF2-40B4-BE49-F238E27FC236}">
                <a16:creationId xmlns:a16="http://schemas.microsoft.com/office/drawing/2014/main" id="{E6614B05-5018-7741-8331-AD1877D3BC4D}"/>
              </a:ext>
            </a:extLst>
          </p:cNvPr>
          <p:cNvSpPr txBox="1">
            <a:spLocks/>
          </p:cNvSpPr>
          <p:nvPr/>
        </p:nvSpPr>
        <p:spPr>
          <a:xfrm>
            <a:off x="3902519" y="452779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0175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37" grpId="0" animBg="1"/>
      <p:bldP spid="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Google Shape;354;p40">
                <a:extLst>
                  <a:ext uri="{FF2B5EF4-FFF2-40B4-BE49-F238E27FC236}">
                    <a16:creationId xmlns:a16="http://schemas.microsoft.com/office/drawing/2014/main" id="{55BB2011-A39C-0742-A5AC-DD385E8FD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" y="4447517"/>
                <a:ext cx="1819175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770" y="4447516"/>
                <a:ext cx="1097280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 36">
            <a:extLst>
              <a:ext uri="{FF2B5EF4-FFF2-40B4-BE49-F238E27FC236}">
                <a16:creationId xmlns:a16="http://schemas.microsoft.com/office/drawing/2014/main" id="{7F2ABA7F-2B76-1447-9E08-8D88A2B46E81}"/>
              </a:ext>
            </a:extLst>
          </p:cNvPr>
          <p:cNvSpPr/>
          <p:nvPr/>
        </p:nvSpPr>
        <p:spPr>
          <a:xfrm>
            <a:off x="2058791" y="4740560"/>
            <a:ext cx="187284" cy="181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Google Shape;427;p48">
            <a:extLst>
              <a:ext uri="{FF2B5EF4-FFF2-40B4-BE49-F238E27FC236}">
                <a16:creationId xmlns:a16="http://schemas.microsoft.com/office/drawing/2014/main" id="{5A070792-D650-CB4C-AD97-6D41655BCE12}"/>
              </a:ext>
            </a:extLst>
          </p:cNvPr>
          <p:cNvSpPr txBox="1">
            <a:spLocks/>
          </p:cNvSpPr>
          <p:nvPr/>
        </p:nvSpPr>
        <p:spPr>
          <a:xfrm>
            <a:off x="3101165" y="4637467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30CB23-2F57-8B43-BC2C-0CBE2ECC5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470143"/>
              </p:ext>
            </p:extLst>
          </p:nvPr>
        </p:nvGraphicFramePr>
        <p:xfrm>
          <a:off x="3958983" y="4354101"/>
          <a:ext cx="3004247" cy="87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247">
                  <a:extLst>
                    <a:ext uri="{9D8B030D-6E8A-4147-A177-3AD203B41FA5}">
                      <a16:colId xmlns:a16="http://schemas.microsoft.com/office/drawing/2014/main" val="985347740"/>
                    </a:ext>
                  </a:extLst>
                </a:gridCol>
              </a:tblGrid>
              <a:tr h="43988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(0.1*0.22)+(0.5*0.4) = 0.22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22734"/>
                  </a:ext>
                </a:extLst>
              </a:tr>
              <a:tr h="4398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(-0.3*0.2)+(0.8*0.4) = 0.26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4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34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Assignments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3ACA28-0C1D-6440-9479-0A7239696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23441"/>
              </p:ext>
            </p:extLst>
          </p:nvPr>
        </p:nvGraphicFramePr>
        <p:xfrm>
          <a:off x="568813" y="1115171"/>
          <a:ext cx="8006373" cy="4217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577">
                  <a:extLst>
                    <a:ext uri="{9D8B030D-6E8A-4147-A177-3AD203B41FA5}">
                      <a16:colId xmlns:a16="http://schemas.microsoft.com/office/drawing/2014/main" val="1045703118"/>
                    </a:ext>
                  </a:extLst>
                </a:gridCol>
                <a:gridCol w="4275577">
                  <a:extLst>
                    <a:ext uri="{9D8B030D-6E8A-4147-A177-3AD203B41FA5}">
                      <a16:colId xmlns:a16="http://schemas.microsoft.com/office/drawing/2014/main" val="3671453514"/>
                    </a:ext>
                  </a:extLst>
                </a:gridCol>
                <a:gridCol w="1197750">
                  <a:extLst>
                    <a:ext uri="{9D8B030D-6E8A-4147-A177-3AD203B41FA5}">
                      <a16:colId xmlns:a16="http://schemas.microsoft.com/office/drawing/2014/main" val="504213189"/>
                    </a:ext>
                  </a:extLst>
                </a:gridCol>
                <a:gridCol w="1177619">
                  <a:extLst>
                    <a:ext uri="{9D8B030D-6E8A-4147-A177-3AD203B41FA5}">
                      <a16:colId xmlns:a16="http://schemas.microsoft.com/office/drawing/2014/main" val="424665288"/>
                    </a:ext>
                  </a:extLst>
                </a:gridCol>
                <a:gridCol w="723850">
                  <a:extLst>
                    <a:ext uri="{9D8B030D-6E8A-4147-A177-3AD203B41FA5}">
                      <a16:colId xmlns:a16="http://schemas.microsoft.com/office/drawing/2014/main" val="2046847496"/>
                    </a:ext>
                  </a:extLst>
                </a:gridCol>
              </a:tblGrid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91808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Build and optimize a vanilla neural network from scratch (no frameworks)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02/04/2019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21/04/2019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92251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Build and optimize an image classifier for a business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05473"/>
                  </a:ext>
                </a:extLst>
              </a:tr>
              <a:tr h="8081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Literature review of key historic and modern academic papers on a chosen deep learning architecture.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438848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Propose application of research undertaken in 2A to an industry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16/05/2019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02/06/2019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796923"/>
                  </a:ext>
                </a:extLst>
              </a:tr>
              <a:tr h="6788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/>
                        <a:t>Build and optimize a sequence-based model for a business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30/05/2019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20/06/2019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DINO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69853"/>
                  </a:ext>
                </a:extLst>
              </a:tr>
            </a:tbl>
          </a:graphicData>
        </a:graphic>
      </p:graphicFrame>
      <p:sp>
        <p:nvSpPr>
          <p:cNvPr id="6" name="Google Shape;311;p30">
            <a:extLst>
              <a:ext uri="{FF2B5EF4-FFF2-40B4-BE49-F238E27FC236}">
                <a16:creationId xmlns:a16="http://schemas.microsoft.com/office/drawing/2014/main" id="{CADFA5F8-2222-394D-92C7-38ED9619A96B}"/>
              </a:ext>
            </a:extLst>
          </p:cNvPr>
          <p:cNvSpPr txBox="1"/>
          <p:nvPr/>
        </p:nvSpPr>
        <p:spPr>
          <a:xfrm>
            <a:off x="1878494" y="5507529"/>
            <a:ext cx="4863535" cy="755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AT3 is groupwork. You may propose a more interesting project (*conditions apply!)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903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839" y="120081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7839" y="120081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427;p48">
            <a:extLst>
              <a:ext uri="{FF2B5EF4-FFF2-40B4-BE49-F238E27FC236}">
                <a16:creationId xmlns:a16="http://schemas.microsoft.com/office/drawing/2014/main" id="{364D44CA-4FB1-114C-96C6-76A86ABDFCD3}"/>
              </a:ext>
            </a:extLst>
          </p:cNvPr>
          <p:cNvSpPr txBox="1">
            <a:spLocks/>
          </p:cNvSpPr>
          <p:nvPr/>
        </p:nvSpPr>
        <p:spPr>
          <a:xfrm>
            <a:off x="1959881" y="461253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24" name="Google Shape;427;p48">
            <a:extLst>
              <a:ext uri="{FF2B5EF4-FFF2-40B4-BE49-F238E27FC236}">
                <a16:creationId xmlns:a16="http://schemas.microsoft.com/office/drawing/2014/main" id="{D2F374E2-4FA6-9F41-9696-6DD68BC6EFCF}"/>
              </a:ext>
            </a:extLst>
          </p:cNvPr>
          <p:cNvSpPr txBox="1">
            <a:spLocks/>
          </p:cNvSpPr>
          <p:nvPr/>
        </p:nvSpPr>
        <p:spPr>
          <a:xfrm>
            <a:off x="2729410" y="450800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47183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60891"/>
              </p:ext>
            </p:extLst>
          </p:nvPr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sz="20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sz="2000" b="1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  <m:r>
                            <a:rPr lang="en-AU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p>
                          <m: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Google Shape;354;p40">
                <a:extLst>
                  <a:ext uri="{FF2B5EF4-FFF2-40B4-BE49-F238E27FC236}">
                    <a16:creationId xmlns:a16="http://schemas.microsoft.com/office/drawing/2014/main" id="{1EAAB34F-C316-3D4F-9E8B-3C111FFCB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86" y="4508002"/>
                <a:ext cx="1887156" cy="9594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Google Shape;427;p48">
            <a:extLst>
              <a:ext uri="{FF2B5EF4-FFF2-40B4-BE49-F238E27FC236}">
                <a16:creationId xmlns:a16="http://schemas.microsoft.com/office/drawing/2014/main" id="{364D44CA-4FB1-114C-96C6-76A86ABDFCD3}"/>
              </a:ext>
            </a:extLst>
          </p:cNvPr>
          <p:cNvSpPr txBox="1">
            <a:spLocks/>
          </p:cNvSpPr>
          <p:nvPr/>
        </p:nvSpPr>
        <p:spPr>
          <a:xfrm>
            <a:off x="1959881" y="461253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99B5905-8880-414D-8FD5-6FD36FAB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524500"/>
              </p:ext>
            </p:extLst>
          </p:nvPr>
        </p:nvGraphicFramePr>
        <p:xfrm>
          <a:off x="2897204" y="4679811"/>
          <a:ext cx="3536208" cy="4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6208">
                  <a:extLst>
                    <a:ext uri="{9D8B030D-6E8A-4147-A177-3AD203B41FA5}">
                      <a16:colId xmlns:a16="http://schemas.microsoft.com/office/drawing/2014/main" val="985347740"/>
                    </a:ext>
                  </a:extLst>
                </a:gridCol>
              </a:tblGrid>
              <a:tr h="439881">
                <a:tc>
                  <a:txBody>
                    <a:bodyPr/>
                    <a:lstStyle/>
                    <a:p>
                      <a:r>
                        <a:rPr lang="en-A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(0.22*0.22)+(0.26*0.26) = 0.116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84301"/>
                  </a:ext>
                </a:extLst>
              </a:tr>
            </a:tbl>
          </a:graphicData>
        </a:graphic>
      </p:graphicFrame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349999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</p:spTree>
    <p:extLst>
      <p:ext uri="{BB962C8B-B14F-4D97-AF65-F5344CB8AC3E}">
        <p14:creationId xmlns:p14="http://schemas.microsoft.com/office/powerpoint/2010/main" val="19987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545799" y="195084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3199181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918807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70960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286134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340273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732512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084088"/>
              </p:ext>
            </p:extLst>
          </p:nvPr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7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942578" y="2293018"/>
            <a:ext cx="653824" cy="47504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3050304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9" y="1255547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8" y="3224531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994505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349999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3199181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31A6D40C-40B9-3845-9517-8F3A5181A1D9}"/>
              </a:ext>
            </a:extLst>
          </p:cNvPr>
          <p:cNvSpPr txBox="1">
            <a:spLocks/>
          </p:cNvSpPr>
          <p:nvPr/>
        </p:nvSpPr>
        <p:spPr>
          <a:xfrm>
            <a:off x="248686" y="4199462"/>
            <a:ext cx="7810500" cy="882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(1) is derivative of the output with itself.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 back one layer, what’s the function – how do we differentiate it?</a:t>
            </a:r>
          </a:p>
        </p:txBody>
      </p:sp>
      <p:sp>
        <p:nvSpPr>
          <p:cNvPr id="27" name="Google Shape;354;p40">
            <a:extLst>
              <a:ext uri="{FF2B5EF4-FFF2-40B4-BE49-F238E27FC236}">
                <a16:creationId xmlns:a16="http://schemas.microsoft.com/office/drawing/2014/main" id="{B885F455-AACD-5E4E-A173-A937E5AF7908}"/>
              </a:ext>
            </a:extLst>
          </p:cNvPr>
          <p:cNvSpPr txBox="1">
            <a:spLocks/>
          </p:cNvSpPr>
          <p:nvPr/>
        </p:nvSpPr>
        <p:spPr>
          <a:xfrm>
            <a:off x="2596402" y="3298970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666750" y="5192713"/>
                <a:ext cx="7287636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≫ </m:t>
                      </m:r>
                      <m:sSup>
                        <m:sSupPr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𝟐𝟔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AU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" y="5192713"/>
                <a:ext cx="7287636" cy="629852"/>
              </a:xfrm>
              <a:prstGeom prst="rect">
                <a:avLst/>
              </a:prstGeom>
              <a:blipFill>
                <a:blip r:embed="rId9"/>
                <a:stretch>
                  <a:fillRect t="-72000" b="-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9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825442" y="174871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299705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716681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084008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138147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530386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207557" y="2089418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2848178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147873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2997055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p:sp>
        <p:nvSpPr>
          <p:cNvPr id="26" name="Google Shape;427;p48">
            <a:extLst>
              <a:ext uri="{FF2B5EF4-FFF2-40B4-BE49-F238E27FC236}">
                <a16:creationId xmlns:a16="http://schemas.microsoft.com/office/drawing/2014/main" id="{31A6D40C-40B9-3845-9517-8F3A5181A1D9}"/>
              </a:ext>
            </a:extLst>
          </p:cNvPr>
          <p:cNvSpPr txBox="1">
            <a:spLocks/>
          </p:cNvSpPr>
          <p:nvPr/>
        </p:nvSpPr>
        <p:spPr>
          <a:xfrm>
            <a:off x="376204" y="3631268"/>
            <a:ext cx="7810500" cy="88267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 back another layer, how do we do this?</a:t>
            </a:r>
          </a:p>
          <a:p>
            <a:pPr marL="501750" lvl="2" indent="-285750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need to create our </a:t>
            </a:r>
            <a:r>
              <a:rPr lang="en-AU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jacobian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do this.</a:t>
            </a:r>
            <a:endParaRPr lang="en-AU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1269365" y="4416728"/>
                <a:ext cx="6605270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65" y="4416728"/>
                <a:ext cx="6605270" cy="624273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354;p40">
            <a:extLst>
              <a:ext uri="{FF2B5EF4-FFF2-40B4-BE49-F238E27FC236}">
                <a16:creationId xmlns:a16="http://schemas.microsoft.com/office/drawing/2014/main" id="{193FC2BE-D2CA-9647-8EEB-A10FA8DBBC5B}"/>
              </a:ext>
            </a:extLst>
          </p:cNvPr>
          <p:cNvSpPr txBox="1">
            <a:spLocks/>
          </p:cNvSpPr>
          <p:nvPr/>
        </p:nvSpPr>
        <p:spPr>
          <a:xfrm>
            <a:off x="241732" y="1843738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9EEB29-14CD-9A45-BA62-9BD722B98752}"/>
              </a:ext>
            </a:extLst>
          </p:cNvPr>
          <p:cNvSpPr/>
          <p:nvPr/>
        </p:nvSpPr>
        <p:spPr>
          <a:xfrm>
            <a:off x="3158183" y="5245495"/>
            <a:ext cx="282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(We can also use a shortcut)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/>
              <p:nvPr/>
            </p:nvSpPr>
            <p:spPr>
              <a:xfrm>
                <a:off x="2453584" y="5564925"/>
                <a:ext cx="3779633" cy="539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AU" dirty="0"/>
                  <a:t>where our (b=X) and (X=W)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584" y="5564925"/>
                <a:ext cx="3779633" cy="539828"/>
              </a:xfrm>
              <a:prstGeom prst="rect">
                <a:avLst/>
              </a:prstGeom>
              <a:blipFill>
                <a:blip r:embed="rId11"/>
                <a:stretch>
                  <a:fillRect t="-75000" r="-2007" b="-7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3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1825442" y="174871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1546358" y="2997055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2530842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3074770" y="2716681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3880540" y="250747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2561617" y="2084008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4114802" y="2138147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4504954" y="2530386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2207557" y="2089418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1994033" y="2848178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547" y="1065295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00" y="2743593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099" y="1792379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4281454" y="2147873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4281454" y="2997055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/>
              <p:nvPr/>
            </p:nvSpPr>
            <p:spPr>
              <a:xfrm>
                <a:off x="1269365" y="3666644"/>
                <a:ext cx="6605270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𝑑𝑞</m:t>
                          </m:r>
                        </m:num>
                        <m:den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A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b>
                                    <m:r>
                                      <a:rPr lang="en-AU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AU" i="1">
                          <a:latin typeface="Cambria Math" panose="02040503050406030204" pitchFamily="18" charset="0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 +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</m:m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5D2E87-06E8-7E47-8E16-C913B245B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65" y="3666644"/>
                <a:ext cx="6605270" cy="624273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204" y="2947823"/>
                <a:ext cx="906337" cy="554319"/>
              </a:xfrm>
              <a:prstGeom prst="rect">
                <a:avLst/>
              </a:prstGeom>
              <a:blipFill>
                <a:blip r:embed="rId10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354;p40">
            <a:extLst>
              <a:ext uri="{FF2B5EF4-FFF2-40B4-BE49-F238E27FC236}">
                <a16:creationId xmlns:a16="http://schemas.microsoft.com/office/drawing/2014/main" id="{193FC2BE-D2CA-9647-8EEB-A10FA8DBBC5B}"/>
              </a:ext>
            </a:extLst>
          </p:cNvPr>
          <p:cNvSpPr txBox="1">
            <a:spLocks/>
          </p:cNvSpPr>
          <p:nvPr/>
        </p:nvSpPr>
        <p:spPr>
          <a:xfrm>
            <a:off x="241732" y="1843738"/>
            <a:ext cx="1376083" cy="3991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????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/>
              <p:nvPr/>
            </p:nvSpPr>
            <p:spPr>
              <a:xfrm>
                <a:off x="2658102" y="4528652"/>
                <a:ext cx="3779633" cy="539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  <a:r>
                  <a:rPr lang="en-AU" dirty="0"/>
                  <a:t>where our (b=X) and (X=W)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A5C8A95-E6B3-B743-8D6F-8E1C1C6BB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02" y="4528652"/>
                <a:ext cx="3779633" cy="539828"/>
              </a:xfrm>
              <a:prstGeom prst="rect">
                <a:avLst/>
              </a:prstGeom>
              <a:blipFill>
                <a:blip r:embed="rId11"/>
                <a:stretch>
                  <a:fillRect t="-76744" r="-2341" b="-8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22C019-162A-2D4A-B4A2-A5F2CFCF325A}"/>
                  </a:ext>
                </a:extLst>
              </p:cNvPr>
              <p:cNvSpPr/>
              <p:nvPr/>
            </p:nvSpPr>
            <p:spPr>
              <a:xfrm>
                <a:off x="2426059" y="5268284"/>
                <a:ext cx="4291881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22C019-162A-2D4A-B4A2-A5F2CFCF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059" y="5268284"/>
                <a:ext cx="4291881" cy="554319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8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1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Jacobian walkthrough (backwards)</a:t>
            </a:r>
            <a:endParaRPr dirty="0"/>
          </a:p>
        </p:txBody>
      </p:sp>
      <p:sp>
        <p:nvSpPr>
          <p:cNvPr id="481" name="Google Shape;481;p51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sp>
        <p:nvSpPr>
          <p:cNvPr id="6" name="Google Shape;482;p51">
            <a:extLst>
              <a:ext uri="{FF2B5EF4-FFF2-40B4-BE49-F238E27FC236}">
                <a16:creationId xmlns:a16="http://schemas.microsoft.com/office/drawing/2014/main" id="{C081E587-E7E5-0C4E-9DF0-88FF43B00405}"/>
              </a:ext>
            </a:extLst>
          </p:cNvPr>
          <p:cNvSpPr/>
          <p:nvPr/>
        </p:nvSpPr>
        <p:spPr>
          <a:xfrm>
            <a:off x="3529114" y="261499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W</a:t>
            </a:r>
            <a:endParaRPr dirty="0"/>
          </a:p>
        </p:txBody>
      </p:sp>
      <p:sp>
        <p:nvSpPr>
          <p:cNvPr id="8" name="Google Shape;484;p51">
            <a:extLst>
              <a:ext uri="{FF2B5EF4-FFF2-40B4-BE49-F238E27FC236}">
                <a16:creationId xmlns:a16="http://schemas.microsoft.com/office/drawing/2014/main" id="{40D83278-3192-E64F-9183-D02340791007}"/>
              </a:ext>
            </a:extLst>
          </p:cNvPr>
          <p:cNvSpPr/>
          <p:nvPr/>
        </p:nvSpPr>
        <p:spPr>
          <a:xfrm>
            <a:off x="3250030" y="3863329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dirty="0"/>
          </a:p>
        </p:txBody>
      </p:sp>
      <p:sp>
        <p:nvSpPr>
          <p:cNvPr id="9" name="Google Shape;485;p51">
            <a:extLst>
              <a:ext uri="{FF2B5EF4-FFF2-40B4-BE49-F238E27FC236}">
                <a16:creationId xmlns:a16="http://schemas.microsoft.com/office/drawing/2014/main" id="{A67ED1EC-C36C-0640-BD89-4F8D93965FED}"/>
              </a:ext>
            </a:extLst>
          </p:cNvPr>
          <p:cNvSpPr/>
          <p:nvPr/>
        </p:nvSpPr>
        <p:spPr>
          <a:xfrm>
            <a:off x="4234514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Arial"/>
                <a:cs typeface="Arial"/>
                <a:sym typeface="Arial"/>
              </a:rPr>
              <a:t>Q</a:t>
            </a:r>
            <a:endParaRPr dirty="0"/>
          </a:p>
        </p:txBody>
      </p:sp>
      <p:cxnSp>
        <p:nvCxnSpPr>
          <p:cNvPr id="11" name="Google Shape;490;p51">
            <a:extLst>
              <a:ext uri="{FF2B5EF4-FFF2-40B4-BE49-F238E27FC236}">
                <a16:creationId xmlns:a16="http://schemas.microsoft.com/office/drawing/2014/main" id="{4F31880C-596A-C049-A772-161130323A01}"/>
              </a:ext>
            </a:extLst>
          </p:cNvPr>
          <p:cNvCxnSpPr>
            <a:cxnSpLocks/>
          </p:cNvCxnSpPr>
          <p:nvPr/>
        </p:nvCxnSpPr>
        <p:spPr>
          <a:xfrm>
            <a:off x="4778442" y="3582955"/>
            <a:ext cx="72526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" name="Google Shape;491;p51">
            <a:extLst>
              <a:ext uri="{FF2B5EF4-FFF2-40B4-BE49-F238E27FC236}">
                <a16:creationId xmlns:a16="http://schemas.microsoft.com/office/drawing/2014/main" id="{A574C766-678C-8642-A5C2-AE0C447E48E1}"/>
              </a:ext>
            </a:extLst>
          </p:cNvPr>
          <p:cNvSpPr/>
          <p:nvPr/>
        </p:nvSpPr>
        <p:spPr>
          <a:xfrm>
            <a:off x="5584212" y="3373753"/>
            <a:ext cx="447675" cy="39915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057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dirty="0"/>
          </a:p>
        </p:txBody>
      </p:sp>
      <p:sp>
        <p:nvSpPr>
          <p:cNvPr id="15" name="Google Shape;494;p51">
            <a:extLst>
              <a:ext uri="{FF2B5EF4-FFF2-40B4-BE49-F238E27FC236}">
                <a16:creationId xmlns:a16="http://schemas.microsoft.com/office/drawing/2014/main" id="{9D4E99AC-1D8F-C641-BB6A-5A02C7DBF2A1}"/>
              </a:ext>
            </a:extLst>
          </p:cNvPr>
          <p:cNvSpPr txBox="1"/>
          <p:nvPr/>
        </p:nvSpPr>
        <p:spPr>
          <a:xfrm>
            <a:off x="4265289" y="2950282"/>
            <a:ext cx="3355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*</a:t>
            </a:r>
            <a:endParaRPr dirty="0"/>
          </a:p>
        </p:txBody>
      </p:sp>
      <p:sp>
        <p:nvSpPr>
          <p:cNvPr id="16" name="Google Shape;495;p51">
            <a:extLst>
              <a:ext uri="{FF2B5EF4-FFF2-40B4-BE49-F238E27FC236}">
                <a16:creationId xmlns:a16="http://schemas.microsoft.com/office/drawing/2014/main" id="{0724E5DB-5DE0-254D-9081-F6DDB6521A12}"/>
              </a:ext>
            </a:extLst>
          </p:cNvPr>
          <p:cNvSpPr txBox="1"/>
          <p:nvPr/>
        </p:nvSpPr>
        <p:spPr>
          <a:xfrm>
            <a:off x="5818474" y="3004421"/>
            <a:ext cx="457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L2</a:t>
            </a:r>
            <a:endParaRPr dirty="0"/>
          </a:p>
        </p:txBody>
      </p:sp>
      <p:sp>
        <p:nvSpPr>
          <p:cNvPr id="33" name="Google Shape;427;p48">
            <a:extLst>
              <a:ext uri="{FF2B5EF4-FFF2-40B4-BE49-F238E27FC236}">
                <a16:creationId xmlns:a16="http://schemas.microsoft.com/office/drawing/2014/main" id="{4127E8FD-79CB-FD4F-AA16-2AEEE36DBCC2}"/>
              </a:ext>
            </a:extLst>
          </p:cNvPr>
          <p:cNvSpPr txBox="1">
            <a:spLocks/>
          </p:cNvSpPr>
          <p:nvPr/>
        </p:nvSpPr>
        <p:spPr>
          <a:xfrm>
            <a:off x="6208626" y="3396660"/>
            <a:ext cx="1070159" cy="5992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-AU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x,W</a:t>
            </a:r>
            <a:r>
              <a:rPr lang="en-A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56DEAA8-9152-3E48-B2E3-0DAE318B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6773" y="1093978"/>
          <a:ext cx="57277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Document" r:id="rId4" imgW="5727700" imgH="1092200" progId="Word.Document.12">
                  <p:embed/>
                </p:oleObj>
              </mc:Choice>
              <mc:Fallback>
                <p:oleObj name="Document" r:id="rId4" imgW="5727700" imgH="1092200" progId="Word.Documen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56DEAA8-9152-3E48-B2E3-0DAE318B4C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6773" y="1093978"/>
                        <a:ext cx="57277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Google Shape;490;p51">
            <a:extLst>
              <a:ext uri="{FF2B5EF4-FFF2-40B4-BE49-F238E27FC236}">
                <a16:creationId xmlns:a16="http://schemas.microsoft.com/office/drawing/2014/main" id="{90EA10D0-4ACB-404A-9605-766B38412587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3911229" y="2955692"/>
            <a:ext cx="388845" cy="476516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490;p51">
            <a:extLst>
              <a:ext uri="{FF2B5EF4-FFF2-40B4-BE49-F238E27FC236}">
                <a16:creationId xmlns:a16="http://schemas.microsoft.com/office/drawing/2014/main" id="{2BA8194C-DEB5-3E47-A3C8-D0CDAF2F578A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697705" y="3714452"/>
            <a:ext cx="602369" cy="34845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Google Shape;354;p40">
                <a:extLst>
                  <a:ext uri="{FF2B5EF4-FFF2-40B4-BE49-F238E27FC236}">
                    <a16:creationId xmlns:a16="http://schemas.microsoft.com/office/drawing/2014/main" id="{A149FB1B-0B12-0A4D-933E-D002E0FD8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125" y="1931569"/>
                <a:ext cx="1819175" cy="959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Google Shape;354;p40">
                <a:extLst>
                  <a:ext uri="{FF2B5EF4-FFF2-40B4-BE49-F238E27FC236}">
                    <a16:creationId xmlns:a16="http://schemas.microsoft.com/office/drawing/2014/main" id="{6F26E2DE-8481-434A-87AE-C92B06F8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72" y="3609867"/>
                <a:ext cx="1097280" cy="959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Tx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ts val="2600"/>
                  </a:lnSpc>
                  <a:spcBef>
                    <a:spcPts val="0"/>
                  </a:spcBef>
                  <a:spcAft>
                    <a:spcPts val="900"/>
                  </a:spcAft>
                  <a:buFontTx/>
                  <a:buNone/>
                  <a:defRPr sz="24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216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32000" indent="-2159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48000" indent="-216000" algn="l" defTabSz="914400" rtl="0" eaLnBrk="1" latinLnBrk="0" hangingPunct="1">
                  <a:lnSpc>
                    <a:spcPts val="22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itchFamily="34" charset="0"/>
                  <a:buChar char="&gt;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>
                  <a:lnSpc>
                    <a:spcPct val="122222"/>
                  </a:lnSpc>
                  <a:buSzPts val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AU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AU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en-AU" sz="20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Google Shape;354;p40">
                <a:extLst>
                  <a:ext uri="{FF2B5EF4-FFF2-40B4-BE49-F238E27FC236}">
                    <a16:creationId xmlns:a16="http://schemas.microsoft.com/office/drawing/2014/main" id="{CDC07095-1CD9-0745-A268-35227543B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71" y="2658653"/>
                <a:ext cx="1097280" cy="959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354;p40">
            <a:extLst>
              <a:ext uri="{FF2B5EF4-FFF2-40B4-BE49-F238E27FC236}">
                <a16:creationId xmlns:a16="http://schemas.microsoft.com/office/drawing/2014/main" id="{35FB53FC-709F-6242-833E-47862EF1BAE0}"/>
              </a:ext>
            </a:extLst>
          </p:cNvPr>
          <p:cNvSpPr txBox="1">
            <a:spLocks/>
          </p:cNvSpPr>
          <p:nvPr/>
        </p:nvSpPr>
        <p:spPr>
          <a:xfrm>
            <a:off x="5985126" y="3014147"/>
            <a:ext cx="1097280" cy="7995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0070C0"/>
                </a:solidFill>
                <a:latin typeface="Cambria Math" panose="02040503050406030204" pitchFamily="18" charset="0"/>
              </a:rPr>
              <a:t>0.116</a:t>
            </a:r>
          </a:p>
        </p:txBody>
      </p:sp>
      <p:sp>
        <p:nvSpPr>
          <p:cNvPr id="24" name="Google Shape;354;p40">
            <a:extLst>
              <a:ext uri="{FF2B5EF4-FFF2-40B4-BE49-F238E27FC236}">
                <a16:creationId xmlns:a16="http://schemas.microsoft.com/office/drawing/2014/main" id="{4618AF9D-D942-EB45-A5AD-60B58243136B}"/>
              </a:ext>
            </a:extLst>
          </p:cNvPr>
          <p:cNvSpPr txBox="1">
            <a:spLocks/>
          </p:cNvSpPr>
          <p:nvPr/>
        </p:nvSpPr>
        <p:spPr>
          <a:xfrm>
            <a:off x="5985126" y="3863329"/>
            <a:ext cx="1376083" cy="3991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122222"/>
              </a:lnSpc>
              <a:buSzPts val="1800"/>
            </a:pPr>
            <a:r>
              <a:rPr lang="en-AU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1.00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/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AU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AU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𝟓𝟐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9F73423-3C70-974C-A7B8-23F8FA556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876" y="3814097"/>
                <a:ext cx="906337" cy="554319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/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𝟎𝟖𝟖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𝟏𝟕𝟔</m:t>
                                </m:r>
                              </m:e>
                            </m:mr>
                          </m:m>
                          <m:r>
                            <a:rPr lang="en-US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𝟐𝟎𝟖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928AEF-D7B6-2C4A-A4EB-52A5657DF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72" y="2761315"/>
                <a:ext cx="1887375" cy="554319"/>
              </a:xfrm>
              <a:prstGeom prst="rect">
                <a:avLst/>
              </a:prstGeom>
              <a:blipFill>
                <a:blip r:embed="rId1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Google Shape;311;p30">
            <a:extLst>
              <a:ext uri="{FF2B5EF4-FFF2-40B4-BE49-F238E27FC236}">
                <a16:creationId xmlns:a16="http://schemas.microsoft.com/office/drawing/2014/main" id="{90AF4591-3C03-A74C-BD1C-82EC72C3E37C}"/>
              </a:ext>
            </a:extLst>
          </p:cNvPr>
          <p:cNvSpPr txBox="1"/>
          <p:nvPr/>
        </p:nvSpPr>
        <p:spPr>
          <a:xfrm>
            <a:off x="1787866" y="4766929"/>
            <a:ext cx="5981151" cy="1431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takeaway: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The fundamental principle of the ‘Chain Rule’ can be applied to matrices in order to determine the influence of weight matrix elements on final output (loss)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7437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252537"/>
            <a:ext cx="4822850" cy="331946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AU" dirty="0"/>
              <a:t>In multiple dimensions, the </a:t>
            </a:r>
            <a:r>
              <a:rPr lang="en-AU" b="1" dirty="0"/>
              <a:t>gradient</a:t>
            </a:r>
            <a:r>
              <a:rPr lang="en-AU" dirty="0"/>
              <a:t> is the vector of </a:t>
            </a:r>
            <a:r>
              <a:rPr lang="en-AU" b="1" dirty="0">
                <a:solidFill>
                  <a:srgbClr val="FF0000"/>
                </a:solidFill>
              </a:rPr>
              <a:t>partial derivatives</a:t>
            </a:r>
            <a:r>
              <a:rPr lang="en-AU" dirty="0"/>
              <a:t> along each dimension. 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/>
              <a:t>Think of it like a person standing somewhere in a valley of lots of ups and downs. Your goal is to find the lowest point (and efficiently!)</a:t>
            </a:r>
          </a:p>
          <a:p>
            <a:pPr marL="501750" lvl="2" indent="-285750">
              <a:buFont typeface="Arial" charset="0"/>
              <a:buChar char="•"/>
            </a:pPr>
            <a:r>
              <a:rPr lang="en-AU" dirty="0"/>
              <a:t>The height is the loss function, X-Y-Z are your parameters </a:t>
            </a:r>
          </a:p>
          <a:p>
            <a:pPr lvl="2" indent="0" algn="ctr">
              <a:buNone/>
            </a:pPr>
            <a:r>
              <a:rPr lang="en-AU" dirty="0"/>
              <a:t>	(do we have only 3 parameters? How many do we have?)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28ED8-E1A0-2D4E-B851-870FB02C808B}"/>
              </a:ext>
            </a:extLst>
          </p:cNvPr>
          <p:cNvSpPr txBox="1"/>
          <p:nvPr/>
        </p:nvSpPr>
        <p:spPr>
          <a:xfrm>
            <a:off x="371151" y="4614201"/>
            <a:ext cx="4371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Start somewhere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Take a bunch of little steps around us and see where is the steepest slope (negative derivative)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Then take a small step in that direction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Repeat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- Gradient descent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A3F5-416A-1446-A229-E3A099FC43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71" y="1120744"/>
            <a:ext cx="3446878" cy="26694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10B9DE-471D-1F45-B270-8635D7AB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151" y="1425792"/>
            <a:ext cx="4822850" cy="1904549"/>
          </a:xfrm>
        </p:spPr>
        <p:txBody>
          <a:bodyPr/>
          <a:lstStyle/>
          <a:p>
            <a:pPr lvl="1"/>
            <a:r>
              <a:rPr lang="en-AU" sz="1800" dirty="0">
                <a:latin typeface="+mn-lt"/>
              </a:rPr>
              <a:t>The small step is termed the learning rate: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small, gradient descent will take a long time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AU" dirty="0"/>
              <a:t>If </a:t>
            </a:r>
            <a:r>
              <a:rPr lang="en-AU" dirty="0">
                <a:sym typeface="Symbol" pitchFamily="2" charset="2"/>
              </a:rPr>
              <a:t></a:t>
            </a:r>
            <a:r>
              <a:rPr lang="en-AU" dirty="0"/>
              <a:t> is too large, you can fail to converge or overshoot the minimum (diverge)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51D0A-EDEB-884B-ABB0-F83EEBAA1497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5585" y="4040928"/>
            <a:ext cx="2787650" cy="15024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37A466-4964-8B45-B8CF-3D3C97913F36}"/>
              </a:ext>
            </a:extLst>
          </p:cNvPr>
          <p:cNvSpPr txBox="1">
            <a:spLocks/>
          </p:cNvSpPr>
          <p:nvPr/>
        </p:nvSpPr>
        <p:spPr>
          <a:xfrm>
            <a:off x="432973" y="4681578"/>
            <a:ext cx="4822850" cy="1574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2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ED555-ADF7-A740-B78F-54F95569E900}"/>
              </a:ext>
            </a:extLst>
          </p:cNvPr>
          <p:cNvSpPr/>
          <p:nvPr/>
        </p:nvSpPr>
        <p:spPr>
          <a:xfrm>
            <a:off x="700765" y="3535603"/>
            <a:ext cx="35054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4"/>
              </a:rPr>
              <a:t>https://www.youtube.com/watch?v=WnqQrPNYz5Q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B4C6E0-92B1-3341-95FB-CD8EB27F8B73}"/>
              </a:ext>
            </a:extLst>
          </p:cNvPr>
          <p:cNvSpPr/>
          <p:nvPr/>
        </p:nvSpPr>
        <p:spPr>
          <a:xfrm>
            <a:off x="666750" y="4675653"/>
            <a:ext cx="35224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5"/>
              </a:rPr>
              <a:t>https://www.youtube.com/watch?v=IHZwWFHWa-w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" y="1752563"/>
            <a:ext cx="7810500" cy="423234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559589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AT1 briefing +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utscic.edu.au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F8D0DB-8D2D-0D41-82D7-4FF7662A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97" y="1287831"/>
            <a:ext cx="7810500" cy="46228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Walkthrough briefing PDF and notebook</a:t>
            </a:r>
          </a:p>
        </p:txBody>
      </p:sp>
    </p:spTree>
    <p:extLst>
      <p:ext uri="{BB962C8B-B14F-4D97-AF65-F5344CB8AC3E}">
        <p14:creationId xmlns:p14="http://schemas.microsoft.com/office/powerpoint/2010/main" val="409164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Subject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45" y="1319730"/>
            <a:ext cx="5468955" cy="4622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AU" sz="2400" dirty="0"/>
              <a:t>Important notes:</a:t>
            </a:r>
            <a:br>
              <a:rPr lang="en-AU" sz="2400" dirty="0"/>
            </a:br>
            <a:endParaRPr lang="en-A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/>
              <a:t>Nobody (including me) knows everything about every architecture. Just like ‘classic’ ML, we have areas we know better than others.</a:t>
            </a:r>
            <a:br>
              <a:rPr lang="en-AU" sz="2400" dirty="0"/>
            </a:br>
            <a:r>
              <a:rPr lang="en-AU" sz="2400" dirty="0"/>
              <a:t> </a:t>
            </a:r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dirty="0"/>
              <a:t>Diving deep into a particular branch you may very well end up more well versed than me. </a:t>
            </a:r>
            <a:br>
              <a:rPr lang="en-AU" sz="2400" dirty="0"/>
            </a:br>
            <a:endParaRPr lang="en-AU" sz="2400" dirty="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i="1" dirty="0"/>
              <a:t>Facilitator</a:t>
            </a:r>
            <a:r>
              <a:rPr lang="en-AU" sz="2400" dirty="0"/>
              <a:t> more than teacher</a:t>
            </a:r>
            <a:br>
              <a:rPr lang="en-AU" sz="2400" dirty="0"/>
            </a:br>
            <a:endParaRPr lang="en-AU" sz="2400" dirty="0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en-AU" sz="2400" dirty="0"/>
              <a:t>This course will focus on breadth rather than depth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>
                <a:solidFill>
                  <a:prstClr val="white"/>
                </a:solidFill>
              </a:rPr>
              <a:t>utscic.edu.au</a:t>
            </a:r>
            <a:endParaRPr lang="en-AU" dirty="0">
              <a:solidFill>
                <a:prstClr val="white"/>
              </a:solidFill>
            </a:endParaRPr>
          </a:p>
        </p:txBody>
      </p:sp>
      <p:pic>
        <p:nvPicPr>
          <p:cNvPr id="5" name="Shape 55">
            <a:extLst>
              <a:ext uri="{FF2B5EF4-FFF2-40B4-BE49-F238E27FC236}">
                <a16:creationId xmlns:a16="http://schemas.microsoft.com/office/drawing/2014/main" id="{9BE4B2DB-0C0D-F744-B0A9-B7C971D74FC1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635" y="2418921"/>
            <a:ext cx="2762665" cy="2020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4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666750" y="516690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A note on ‘A.I’</a:t>
            </a:r>
            <a:endParaRPr dirty="0"/>
          </a:p>
        </p:txBody>
      </p:sp>
      <p:sp>
        <p:nvSpPr>
          <p:cNvPr id="407" name="Google Shape;407;p45"/>
          <p:cNvSpPr txBox="1">
            <a:spLocks noGrp="1"/>
          </p:cNvSpPr>
          <p:nvPr>
            <p:ph type="ftr" idx="11"/>
          </p:nvPr>
        </p:nvSpPr>
        <p:spPr>
          <a:xfrm>
            <a:off x="5981700" y="6576728"/>
            <a:ext cx="2895600" cy="207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utscic.edu.au</a:t>
            </a: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31AE55-4A8A-3646-BC2F-896CDB742012}"/>
              </a:ext>
            </a:extLst>
          </p:cNvPr>
          <p:cNvGrpSpPr/>
          <p:nvPr/>
        </p:nvGrpSpPr>
        <p:grpSpPr>
          <a:xfrm>
            <a:off x="5656200" y="1890472"/>
            <a:ext cx="3221100" cy="3220716"/>
            <a:chOff x="5049507" y="1551531"/>
            <a:chExt cx="3221100" cy="3220716"/>
          </a:xfrm>
        </p:grpSpPr>
        <p:grpSp>
          <p:nvGrpSpPr>
            <p:cNvPr id="10" name="Google Shape;164;p20">
              <a:extLst>
                <a:ext uri="{FF2B5EF4-FFF2-40B4-BE49-F238E27FC236}">
                  <a16:creationId xmlns:a16="http://schemas.microsoft.com/office/drawing/2014/main" id="{F352077F-F72D-1345-A4A0-868A3177D681}"/>
                </a:ext>
              </a:extLst>
            </p:cNvPr>
            <p:cNvGrpSpPr/>
            <p:nvPr/>
          </p:nvGrpSpPr>
          <p:grpSpPr>
            <a:xfrm>
              <a:off x="5049507" y="1551531"/>
              <a:ext cx="3221100" cy="3220500"/>
              <a:chOff x="2961500" y="961400"/>
              <a:chExt cx="3221100" cy="3220500"/>
            </a:xfrm>
          </p:grpSpPr>
          <p:sp>
            <p:nvSpPr>
              <p:cNvPr id="11" name="Google Shape;165;p20">
                <a:extLst>
                  <a:ext uri="{FF2B5EF4-FFF2-40B4-BE49-F238E27FC236}">
                    <a16:creationId xmlns:a16="http://schemas.microsoft.com/office/drawing/2014/main" id="{D500231E-C4F1-564A-AECF-A7CF465C05D9}"/>
                  </a:ext>
                </a:extLst>
              </p:cNvPr>
              <p:cNvSpPr/>
              <p:nvPr/>
            </p:nvSpPr>
            <p:spPr>
              <a:xfrm>
                <a:off x="2961500" y="961400"/>
                <a:ext cx="3221100" cy="3220500"/>
              </a:xfrm>
              <a:prstGeom prst="ellipse">
                <a:avLst/>
              </a:prstGeom>
              <a:solidFill>
                <a:srgbClr val="5515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6;p20">
                <a:extLst>
                  <a:ext uri="{FF2B5EF4-FFF2-40B4-BE49-F238E27FC236}">
                    <a16:creationId xmlns:a16="http://schemas.microsoft.com/office/drawing/2014/main" id="{F8D1A5FE-4C3D-C744-8A2F-0E4D4A826E64}"/>
                  </a:ext>
                </a:extLst>
              </p:cNvPr>
              <p:cNvSpPr txBox="1"/>
              <p:nvPr/>
            </p:nvSpPr>
            <p:spPr>
              <a:xfrm>
                <a:off x="3782900" y="1200950"/>
                <a:ext cx="1578000" cy="56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A.I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" name="Google Shape;167;p20">
              <a:extLst>
                <a:ext uri="{FF2B5EF4-FFF2-40B4-BE49-F238E27FC236}">
                  <a16:creationId xmlns:a16="http://schemas.microsoft.com/office/drawing/2014/main" id="{1D53EF25-2EFE-1845-8279-FD66E3E7C878}"/>
                </a:ext>
              </a:extLst>
            </p:cNvPr>
            <p:cNvGrpSpPr/>
            <p:nvPr/>
          </p:nvGrpSpPr>
          <p:grpSpPr>
            <a:xfrm>
              <a:off x="5489693" y="2431624"/>
              <a:ext cx="2340600" cy="2340600"/>
              <a:chOff x="3401686" y="1841492"/>
              <a:chExt cx="2340600" cy="2340600"/>
            </a:xfrm>
          </p:grpSpPr>
          <p:sp>
            <p:nvSpPr>
              <p:cNvPr id="14" name="Google Shape;168;p20">
                <a:extLst>
                  <a:ext uri="{FF2B5EF4-FFF2-40B4-BE49-F238E27FC236}">
                    <a16:creationId xmlns:a16="http://schemas.microsoft.com/office/drawing/2014/main" id="{EE26C51A-C03E-6F4B-BA64-545009915B59}"/>
                  </a:ext>
                </a:extLst>
              </p:cNvPr>
              <p:cNvSpPr/>
              <p:nvPr/>
            </p:nvSpPr>
            <p:spPr>
              <a:xfrm>
                <a:off x="3401686" y="1841492"/>
                <a:ext cx="2340600" cy="2340600"/>
              </a:xfrm>
              <a:prstGeom prst="ellipse">
                <a:avLst/>
              </a:prstGeom>
              <a:solidFill>
                <a:srgbClr val="761E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9;p20">
                <a:extLst>
                  <a:ext uri="{FF2B5EF4-FFF2-40B4-BE49-F238E27FC236}">
                    <a16:creationId xmlns:a16="http://schemas.microsoft.com/office/drawing/2014/main" id="{970FB1A0-5925-E44E-AA6A-4BCBA88B20B8}"/>
                  </a:ext>
                </a:extLst>
              </p:cNvPr>
              <p:cNvSpPr txBox="1"/>
              <p:nvPr/>
            </p:nvSpPr>
            <p:spPr>
              <a:xfrm>
                <a:off x="3833274" y="2126800"/>
                <a:ext cx="1477200" cy="53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Machine Learning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" name="Google Shape;170;p20">
              <a:extLst>
                <a:ext uri="{FF2B5EF4-FFF2-40B4-BE49-F238E27FC236}">
                  <a16:creationId xmlns:a16="http://schemas.microsoft.com/office/drawing/2014/main" id="{D5FF6D5A-E146-9B4F-BD90-FB40C4E5CA60}"/>
                </a:ext>
              </a:extLst>
            </p:cNvPr>
            <p:cNvGrpSpPr/>
            <p:nvPr/>
          </p:nvGrpSpPr>
          <p:grpSpPr>
            <a:xfrm>
              <a:off x="5921627" y="3295047"/>
              <a:ext cx="1476900" cy="1477200"/>
              <a:chOff x="3833620" y="2704915"/>
              <a:chExt cx="1476900" cy="1477200"/>
            </a:xfrm>
          </p:grpSpPr>
          <p:sp>
            <p:nvSpPr>
              <p:cNvPr id="17" name="Google Shape;171;p20">
                <a:extLst>
                  <a:ext uri="{FF2B5EF4-FFF2-40B4-BE49-F238E27FC236}">
                    <a16:creationId xmlns:a16="http://schemas.microsoft.com/office/drawing/2014/main" id="{5281E67B-9523-7E43-A553-EC9487582326}"/>
                  </a:ext>
                </a:extLst>
              </p:cNvPr>
              <p:cNvSpPr/>
              <p:nvPr/>
            </p:nvSpPr>
            <p:spPr>
              <a:xfrm>
                <a:off x="3833620" y="2704915"/>
                <a:ext cx="1476900" cy="1477200"/>
              </a:xfrm>
              <a:prstGeom prst="ellipse">
                <a:avLst/>
              </a:prstGeom>
              <a:solidFill>
                <a:srgbClr val="9225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2;p20">
                <a:extLst>
                  <a:ext uri="{FF2B5EF4-FFF2-40B4-BE49-F238E27FC236}">
                    <a16:creationId xmlns:a16="http://schemas.microsoft.com/office/drawing/2014/main" id="{A86B540B-DDBD-2F40-B9CB-B3C414284499}"/>
                  </a:ext>
                </a:extLst>
              </p:cNvPr>
              <p:cNvSpPr txBox="1"/>
              <p:nvPr/>
            </p:nvSpPr>
            <p:spPr>
              <a:xfrm>
                <a:off x="3957047" y="3143188"/>
                <a:ext cx="1230000" cy="64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1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Deep Learning</a:t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9" name="Google Shape;163;p20">
            <a:extLst>
              <a:ext uri="{FF2B5EF4-FFF2-40B4-BE49-F238E27FC236}">
                <a16:creationId xmlns:a16="http://schemas.microsoft.com/office/drawing/2014/main" id="{BB8964F2-958E-D04E-B033-5F93BF4811FC}"/>
              </a:ext>
            </a:extLst>
          </p:cNvPr>
          <p:cNvSpPr txBox="1"/>
          <p:nvPr/>
        </p:nvSpPr>
        <p:spPr>
          <a:xfrm>
            <a:off x="537426" y="1516272"/>
            <a:ext cx="4708074" cy="3684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graph appears often, though different people will have different views.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aware that </a:t>
            </a:r>
            <a:r>
              <a:rPr lang="en-AU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often</a:t>
            </a: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these days when people say ‘A.I’ they either mean: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Software, that is distinctly none of the above (like rule-based systems)</a:t>
            </a:r>
            <a:b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lang="en-A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neural net architecture (CNN, RNN, DRL, GAN)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67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310;p30">
            <a:extLst>
              <a:ext uri="{FF2B5EF4-FFF2-40B4-BE49-F238E27FC236}">
                <a16:creationId xmlns:a16="http://schemas.microsoft.com/office/drawing/2014/main" id="{07861207-7CC5-364C-8846-413630711964}"/>
              </a:ext>
            </a:extLst>
          </p:cNvPr>
          <p:cNvSpPr txBox="1"/>
          <p:nvPr/>
        </p:nvSpPr>
        <p:spPr>
          <a:xfrm>
            <a:off x="1036481" y="1965009"/>
            <a:ext cx="7425000" cy="21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i="1" dirty="0"/>
              <a:t>All you’re seeing now — all these feats of AI like self-driving cars, interpreting medical images, beating the world champion at Go and so on — these are very narrow intelligences, and </a:t>
            </a:r>
            <a:r>
              <a:rPr lang="en-AU" sz="1800" b="1" i="1" dirty="0"/>
              <a:t>they’re really trained for a particular purpose</a:t>
            </a:r>
            <a:r>
              <a:rPr lang="en-AU" sz="1800" i="1" dirty="0"/>
              <a:t>. They’re situations where we can collect a lot of data…</a:t>
            </a:r>
            <a:br>
              <a:rPr lang="en-AU" sz="1800" i="1" dirty="0"/>
            </a:br>
            <a:endParaRPr sz="18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-Yann </a:t>
            </a:r>
            <a:r>
              <a:rPr lang="en-AU" sz="1800" dirty="0" err="1"/>
              <a:t>Lecun</a:t>
            </a:r>
            <a:r>
              <a:rPr lang="en-AU" sz="1800" dirty="0"/>
              <a:t> (Creator of CNN, Facebook Chief AI)</a:t>
            </a:r>
            <a:endParaRPr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/>
          </a:p>
        </p:txBody>
      </p:sp>
      <p:sp>
        <p:nvSpPr>
          <p:cNvPr id="22" name="Google Shape;311;p30">
            <a:extLst>
              <a:ext uri="{FF2B5EF4-FFF2-40B4-BE49-F238E27FC236}">
                <a16:creationId xmlns:a16="http://schemas.microsoft.com/office/drawing/2014/main" id="{56354D1C-95B0-D44D-83A6-FF492ABB086F}"/>
              </a:ext>
            </a:extLst>
          </p:cNvPr>
          <p:cNvSpPr txBox="1"/>
          <p:nvPr/>
        </p:nvSpPr>
        <p:spPr>
          <a:xfrm>
            <a:off x="648581" y="4435712"/>
            <a:ext cx="8200800" cy="7551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/>
              <a:t>Key Take away: ‘Generalised A.I’ is a very different concept. Most A.I models break if taken slightly outside of what they are trained for</a:t>
            </a:r>
            <a:endParaRPr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" name="Google Shape;405;p45">
            <a:extLst>
              <a:ext uri="{FF2B5EF4-FFF2-40B4-BE49-F238E27FC236}">
                <a16:creationId xmlns:a16="http://schemas.microsoft.com/office/drawing/2014/main" id="{B7F041E1-C3D0-574C-97FF-9C1AD49D916C}"/>
              </a:ext>
            </a:extLst>
          </p:cNvPr>
          <p:cNvSpPr txBox="1">
            <a:spLocks/>
          </p:cNvSpPr>
          <p:nvPr/>
        </p:nvSpPr>
        <p:spPr>
          <a:xfrm>
            <a:off x="540731" y="694075"/>
            <a:ext cx="7810500" cy="423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8CB7C7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rgbClr val="8CB7C7"/>
                </a:solidFill>
                <a:latin typeface="Arial"/>
                <a:ea typeface="Arial"/>
                <a:cs typeface="Arial"/>
                <a:sym typeface="Arial"/>
              </a:rPr>
              <a:t>‘A.I’ is ‘locally’ smart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8897 CIC 4x3">
  <a:themeElements>
    <a:clrScheme name="Custom 9">
      <a:dk1>
        <a:sysClr val="windowText" lastClr="000000"/>
      </a:dk1>
      <a:lt1>
        <a:sysClr val="window" lastClr="FFFFFF"/>
      </a:lt1>
      <a:dk2>
        <a:srgbClr val="9325B2"/>
      </a:dk2>
      <a:lt2>
        <a:srgbClr val="8CB7C7"/>
      </a:lt2>
      <a:accent1>
        <a:srgbClr val="0078C9"/>
      </a:accent1>
      <a:accent2>
        <a:srgbClr val="8CB7C7"/>
      </a:accent2>
      <a:accent3>
        <a:srgbClr val="4853C5"/>
      </a:accent3>
      <a:accent4>
        <a:srgbClr val="9325B2"/>
      </a:accent4>
      <a:accent5>
        <a:srgbClr val="FFBC3E"/>
      </a:accent5>
      <a:accent6>
        <a:srgbClr val="76AE99"/>
      </a:accent6>
      <a:hlink>
        <a:srgbClr val="00AEEF"/>
      </a:hlink>
      <a:folHlink>
        <a:srgbClr val="9325B2"/>
      </a:folHlink>
    </a:clrScheme>
    <a:fontScheme name="UTS">
      <a:majorFont>
        <a:latin typeface="DINOT-Bold"/>
        <a:ea typeface=""/>
        <a:cs typeface=""/>
      </a:majorFont>
      <a:minorFont>
        <a:latin typeface="DINO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18897 CIC 4x3</Template>
  <TotalTime>8933</TotalTime>
  <Words>3246</Words>
  <Application>Microsoft Macintosh PowerPoint</Application>
  <PresentationFormat>On-screen Show (4:3)</PresentationFormat>
  <Paragraphs>697</Paragraphs>
  <Slides>69</Slides>
  <Notes>62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DINOT</vt:lpstr>
      <vt:lpstr>DINOT-Bold</vt:lpstr>
      <vt:lpstr>Roboto</vt:lpstr>
      <vt:lpstr>18897 CIC 4x3</vt:lpstr>
      <vt:lpstr>Microsoft Word Document</vt:lpstr>
      <vt:lpstr>Document</vt:lpstr>
      <vt:lpstr>Deep Learning  Lecture 1 – INTRODUCTION</vt:lpstr>
      <vt:lpstr>Teaching Team</vt:lpstr>
      <vt:lpstr>OVERVIEW of Subject</vt:lpstr>
      <vt:lpstr>OVERVIEW of Subject</vt:lpstr>
      <vt:lpstr>Block sessions Outline</vt:lpstr>
      <vt:lpstr>Assignments</vt:lpstr>
      <vt:lpstr>OVERVIEW of Subject</vt:lpstr>
      <vt:lpstr>A note on ‘A.I’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OF A NEURON</vt:lpstr>
      <vt:lpstr>Limitations of ‘Brain’ Model</vt:lpstr>
      <vt:lpstr>Let’s start with a neuron</vt:lpstr>
      <vt:lpstr>Some notation</vt:lpstr>
      <vt:lpstr>‘w’ and ‘b’</vt:lpstr>
      <vt:lpstr>PowerPoint Presentation</vt:lpstr>
      <vt:lpstr>PowerPoint Presentation</vt:lpstr>
      <vt:lpstr>PowerPoint Presentation</vt:lpstr>
      <vt:lpstr>Neuron to ‘network’</vt:lpstr>
      <vt:lpstr>RELATION TO LINEAR MODELS</vt:lpstr>
      <vt:lpstr>ACTIVATION FUNCTIONS</vt:lpstr>
      <vt:lpstr>Let’s prove that!</vt:lpstr>
      <vt:lpstr>Some common activation functions</vt:lpstr>
      <vt:lpstr>Other Activation Functions</vt:lpstr>
      <vt:lpstr>From instances to vectors</vt:lpstr>
      <vt:lpstr>From instances to vectors</vt:lpstr>
      <vt:lpstr>The matrix algebra through our network</vt:lpstr>
      <vt:lpstr>Generalizing the algebra</vt:lpstr>
      <vt:lpstr>The size of our matrices</vt:lpstr>
      <vt:lpstr>The size of our matrices</vt:lpstr>
      <vt:lpstr>Our matrices (formulas)</vt:lpstr>
      <vt:lpstr>FEEDFORWARD NEURAL NETWORKS</vt:lpstr>
      <vt:lpstr>FEEDFORWARD NEURAL NETWORKS</vt:lpstr>
      <vt:lpstr>From NN to ‘DEEP LEARNING’</vt:lpstr>
      <vt:lpstr>PowerPoint Presentation</vt:lpstr>
      <vt:lpstr>Confused? – Key Takeaways</vt:lpstr>
      <vt:lpstr>PowerPoint Presentation</vt:lpstr>
      <vt:lpstr>WHY IT WORKS</vt:lpstr>
      <vt:lpstr>OTHER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BACK-PROPAGATION</vt:lpstr>
      <vt:lpstr>BACK-PROPAGATION</vt:lpstr>
      <vt:lpstr>BACK-PROPAGATION</vt:lpstr>
      <vt:lpstr>BACK-PROPAGATION</vt:lpstr>
      <vt:lpstr>BACK-PROPAGATION</vt:lpstr>
      <vt:lpstr>BACK-PROPAGATION for Matrices</vt:lpstr>
      <vt:lpstr>Jacobian walkthrough</vt:lpstr>
      <vt:lpstr>Jacobian walkthrough</vt:lpstr>
      <vt:lpstr>Jacobian walkthrough</vt:lpstr>
      <vt:lpstr>Jacobian walkthrough</vt:lpstr>
      <vt:lpstr>Jacobian walkthrough (backwards)</vt:lpstr>
      <vt:lpstr>Jacobian walkthrough (backwards)</vt:lpstr>
      <vt:lpstr>Jacobian walkthrough (backwards)</vt:lpstr>
      <vt:lpstr>Jacobian walkthrough (backwards)</vt:lpstr>
      <vt:lpstr>Updating the weights - Gradient descent</vt:lpstr>
      <vt:lpstr>Updating the weights - Gradient descent</vt:lpstr>
      <vt:lpstr>Gradient descent</vt:lpstr>
      <vt:lpstr>AT1 briefing + Lab</vt:lpstr>
    </vt:vector>
  </TitlesOfParts>
  <Company>University of Technology,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Gubanyi</dc:creator>
  <cp:lastModifiedBy>Alex Scriven</cp:lastModifiedBy>
  <cp:revision>944</cp:revision>
  <cp:lastPrinted>2019-04-10T03:17:53Z</cp:lastPrinted>
  <dcterms:created xsi:type="dcterms:W3CDTF">2016-10-13T05:46:21Z</dcterms:created>
  <dcterms:modified xsi:type="dcterms:W3CDTF">2019-04-10T03:18:47Z</dcterms:modified>
</cp:coreProperties>
</file>